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57" r:id="rId4"/>
    <p:sldId id="259" r:id="rId5"/>
    <p:sldId id="258" r:id="rId6"/>
    <p:sldId id="260" r:id="rId7"/>
    <p:sldId id="261" r:id="rId8"/>
    <p:sldId id="263" r:id="rId9"/>
    <p:sldId id="279" r:id="rId10"/>
    <p:sldId id="267" r:id="rId11"/>
    <p:sldId id="268" r:id="rId12"/>
    <p:sldId id="269" r:id="rId13"/>
    <p:sldId id="270" r:id="rId14"/>
    <p:sldId id="271" r:id="rId15"/>
    <p:sldId id="272" r:id="rId16"/>
    <p:sldId id="280" r:id="rId17"/>
    <p:sldId id="274" r:id="rId18"/>
    <p:sldId id="284" r:id="rId19"/>
    <p:sldId id="281" r:id="rId20"/>
    <p:sldId id="275" r:id="rId21"/>
    <p:sldId id="276" r:id="rId22"/>
    <p:sldId id="277" r:id="rId23"/>
    <p:sldId id="283" r:id="rId24"/>
    <p:sldId id="282" r:id="rId25"/>
    <p:sldId id="278" r:id="rId26"/>
    <p:sldId id="265" r:id="rId27"/>
    <p:sldId id="264" r:id="rId28"/>
    <p:sldId id="266" r:id="rId29"/>
    <p:sldId id="262"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6953FF3-DA97-47E1-984D-06814CC131E7}">
          <p14:sldIdLst>
            <p14:sldId id="256"/>
            <p14:sldId id="285"/>
            <p14:sldId id="257"/>
            <p14:sldId id="259"/>
            <p14:sldId id="258"/>
            <p14:sldId id="260"/>
            <p14:sldId id="261"/>
            <p14:sldId id="263"/>
            <p14:sldId id="279"/>
            <p14:sldId id="267"/>
            <p14:sldId id="268"/>
            <p14:sldId id="269"/>
            <p14:sldId id="270"/>
            <p14:sldId id="271"/>
            <p14:sldId id="272"/>
            <p14:sldId id="280"/>
            <p14:sldId id="274"/>
            <p14:sldId id="284"/>
            <p14:sldId id="281"/>
            <p14:sldId id="275"/>
            <p14:sldId id="276"/>
            <p14:sldId id="277"/>
            <p14:sldId id="283"/>
            <p14:sldId id="282"/>
            <p14:sldId id="278"/>
            <p14:sldId id="265"/>
            <p14:sldId id="264"/>
            <p14:sldId id="266"/>
            <p14:sldId id="26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648" y="6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450FC2-BDCF-400D-901E-70BA686ACC95}" type="datetimeFigureOut">
              <a:rPr lang="en-US" smtClean="0"/>
              <a:pPr/>
              <a:t>7/28/2014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E17F0-A8F6-4615-ACE3-4B87602FC078}" type="slidenum">
              <a:rPr lang="en-US" smtClean="0"/>
              <a:pPr/>
              <a:t>‹#›</a:t>
            </a:fld>
            <a:endParaRPr lang="en-US"/>
          </a:p>
        </p:txBody>
      </p:sp>
    </p:spTree>
    <p:extLst>
      <p:ext uri="{BB962C8B-B14F-4D97-AF65-F5344CB8AC3E}">
        <p14:creationId xmlns:p14="http://schemas.microsoft.com/office/powerpoint/2010/main" val="2339001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450FC2-BDCF-400D-901E-70BA686ACC95}" type="datetimeFigureOut">
              <a:rPr lang="en-US" smtClean="0"/>
              <a:pPr/>
              <a:t>7/28/2014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E17F0-A8F6-4615-ACE3-4B87602FC078}" type="slidenum">
              <a:rPr lang="en-US" smtClean="0"/>
              <a:pPr/>
              <a:t>‹#›</a:t>
            </a:fld>
            <a:endParaRPr lang="en-US"/>
          </a:p>
        </p:txBody>
      </p:sp>
    </p:spTree>
    <p:extLst>
      <p:ext uri="{BB962C8B-B14F-4D97-AF65-F5344CB8AC3E}">
        <p14:creationId xmlns:p14="http://schemas.microsoft.com/office/powerpoint/2010/main" val="3304133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450FC2-BDCF-400D-901E-70BA686ACC95}" type="datetimeFigureOut">
              <a:rPr lang="en-US" smtClean="0"/>
              <a:pPr/>
              <a:t>7/28/2014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E17F0-A8F6-4615-ACE3-4B87602FC078}" type="slidenum">
              <a:rPr lang="en-US" smtClean="0"/>
              <a:pPr/>
              <a:t>‹#›</a:t>
            </a:fld>
            <a:endParaRPr lang="en-US"/>
          </a:p>
        </p:txBody>
      </p:sp>
    </p:spTree>
    <p:extLst>
      <p:ext uri="{BB962C8B-B14F-4D97-AF65-F5344CB8AC3E}">
        <p14:creationId xmlns:p14="http://schemas.microsoft.com/office/powerpoint/2010/main" val="172483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450FC2-BDCF-400D-901E-70BA686ACC95}" type="datetimeFigureOut">
              <a:rPr lang="en-US" smtClean="0"/>
              <a:pPr/>
              <a:t>7/28/2014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E17F0-A8F6-4615-ACE3-4B87602FC078}" type="slidenum">
              <a:rPr lang="en-US" smtClean="0"/>
              <a:pPr/>
              <a:t>‹#›</a:t>
            </a:fld>
            <a:endParaRPr lang="en-US"/>
          </a:p>
        </p:txBody>
      </p:sp>
    </p:spTree>
    <p:extLst>
      <p:ext uri="{BB962C8B-B14F-4D97-AF65-F5344CB8AC3E}">
        <p14:creationId xmlns:p14="http://schemas.microsoft.com/office/powerpoint/2010/main" val="2842821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450FC2-BDCF-400D-901E-70BA686ACC95}" type="datetimeFigureOut">
              <a:rPr lang="en-US" smtClean="0"/>
              <a:pPr/>
              <a:t>7/28/2014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E17F0-A8F6-4615-ACE3-4B87602FC078}" type="slidenum">
              <a:rPr lang="en-US" smtClean="0"/>
              <a:pPr/>
              <a:t>‹#›</a:t>
            </a:fld>
            <a:endParaRPr lang="en-US"/>
          </a:p>
        </p:txBody>
      </p:sp>
    </p:spTree>
    <p:extLst>
      <p:ext uri="{BB962C8B-B14F-4D97-AF65-F5344CB8AC3E}">
        <p14:creationId xmlns:p14="http://schemas.microsoft.com/office/powerpoint/2010/main" val="3515552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450FC2-BDCF-400D-901E-70BA686ACC95}" type="datetimeFigureOut">
              <a:rPr lang="en-US" smtClean="0"/>
              <a:pPr/>
              <a:t>7/28/2014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E17F0-A8F6-4615-ACE3-4B87602FC078}" type="slidenum">
              <a:rPr lang="en-US" smtClean="0"/>
              <a:pPr/>
              <a:t>‹#›</a:t>
            </a:fld>
            <a:endParaRPr lang="en-US"/>
          </a:p>
        </p:txBody>
      </p:sp>
    </p:spTree>
    <p:extLst>
      <p:ext uri="{BB962C8B-B14F-4D97-AF65-F5344CB8AC3E}">
        <p14:creationId xmlns:p14="http://schemas.microsoft.com/office/powerpoint/2010/main" val="81018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450FC2-BDCF-400D-901E-70BA686ACC95}" type="datetimeFigureOut">
              <a:rPr lang="en-US" smtClean="0"/>
              <a:pPr/>
              <a:t>7/28/2014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E17F0-A8F6-4615-ACE3-4B87602FC078}" type="slidenum">
              <a:rPr lang="en-US" smtClean="0"/>
              <a:pPr/>
              <a:t>‹#›</a:t>
            </a:fld>
            <a:endParaRPr lang="en-US"/>
          </a:p>
        </p:txBody>
      </p:sp>
    </p:spTree>
    <p:extLst>
      <p:ext uri="{BB962C8B-B14F-4D97-AF65-F5344CB8AC3E}">
        <p14:creationId xmlns:p14="http://schemas.microsoft.com/office/powerpoint/2010/main" val="2841837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450FC2-BDCF-400D-901E-70BA686ACC95}" type="datetimeFigureOut">
              <a:rPr lang="en-US" smtClean="0"/>
              <a:pPr/>
              <a:t>7/28/2014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E17F0-A8F6-4615-ACE3-4B87602FC078}" type="slidenum">
              <a:rPr lang="en-US" smtClean="0"/>
              <a:pPr/>
              <a:t>‹#›</a:t>
            </a:fld>
            <a:endParaRPr lang="en-US"/>
          </a:p>
        </p:txBody>
      </p:sp>
    </p:spTree>
    <p:extLst>
      <p:ext uri="{BB962C8B-B14F-4D97-AF65-F5344CB8AC3E}">
        <p14:creationId xmlns:p14="http://schemas.microsoft.com/office/powerpoint/2010/main" val="1778680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450FC2-BDCF-400D-901E-70BA686ACC95}" type="datetimeFigureOut">
              <a:rPr lang="en-US" smtClean="0"/>
              <a:pPr/>
              <a:t>7/28/2014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E17F0-A8F6-4615-ACE3-4B87602FC078}" type="slidenum">
              <a:rPr lang="en-US" smtClean="0"/>
              <a:pPr/>
              <a:t>‹#›</a:t>
            </a:fld>
            <a:endParaRPr lang="en-US"/>
          </a:p>
        </p:txBody>
      </p:sp>
    </p:spTree>
    <p:extLst>
      <p:ext uri="{BB962C8B-B14F-4D97-AF65-F5344CB8AC3E}">
        <p14:creationId xmlns:p14="http://schemas.microsoft.com/office/powerpoint/2010/main" val="637349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450FC2-BDCF-400D-901E-70BA686ACC95}" type="datetimeFigureOut">
              <a:rPr lang="en-US" smtClean="0"/>
              <a:pPr/>
              <a:t>7/28/2014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E17F0-A8F6-4615-ACE3-4B87602FC078}" type="slidenum">
              <a:rPr lang="en-US" smtClean="0"/>
              <a:pPr/>
              <a:t>‹#›</a:t>
            </a:fld>
            <a:endParaRPr lang="en-US"/>
          </a:p>
        </p:txBody>
      </p:sp>
    </p:spTree>
    <p:extLst>
      <p:ext uri="{BB962C8B-B14F-4D97-AF65-F5344CB8AC3E}">
        <p14:creationId xmlns:p14="http://schemas.microsoft.com/office/powerpoint/2010/main" val="2474170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450FC2-BDCF-400D-901E-70BA686ACC95}" type="datetimeFigureOut">
              <a:rPr lang="en-US" smtClean="0"/>
              <a:pPr/>
              <a:t>7/28/2014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E17F0-A8F6-4615-ACE3-4B87602FC078}" type="slidenum">
              <a:rPr lang="en-US" smtClean="0"/>
              <a:pPr/>
              <a:t>‹#›</a:t>
            </a:fld>
            <a:endParaRPr lang="en-US"/>
          </a:p>
        </p:txBody>
      </p:sp>
    </p:spTree>
    <p:extLst>
      <p:ext uri="{BB962C8B-B14F-4D97-AF65-F5344CB8AC3E}">
        <p14:creationId xmlns:p14="http://schemas.microsoft.com/office/powerpoint/2010/main" val="2416606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450FC2-BDCF-400D-901E-70BA686ACC95}" type="datetimeFigureOut">
              <a:rPr lang="en-US" smtClean="0"/>
              <a:pPr/>
              <a:t>7/28/2014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CE17F0-A8F6-4615-ACE3-4B87602FC078}" type="slidenum">
              <a:rPr lang="en-US" smtClean="0"/>
              <a:pPr/>
              <a:t>‹#›</a:t>
            </a:fld>
            <a:endParaRPr lang="en-US"/>
          </a:p>
        </p:txBody>
      </p:sp>
    </p:spTree>
    <p:extLst>
      <p:ext uri="{BB962C8B-B14F-4D97-AF65-F5344CB8AC3E}">
        <p14:creationId xmlns:p14="http://schemas.microsoft.com/office/powerpoint/2010/main" val="1519517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moh.gov.sg/content/moh_web/home/costs_and_financing/HospitalBillSize.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Singapore National Health Insurance</a:t>
            </a:r>
            <a:endParaRPr lang="en-US" dirty="0"/>
          </a:p>
        </p:txBody>
      </p:sp>
      <p:sp>
        <p:nvSpPr>
          <p:cNvPr id="3" name="Subtitle 2"/>
          <p:cNvSpPr>
            <a:spLocks noGrp="1"/>
          </p:cNvSpPr>
          <p:nvPr>
            <p:ph type="subTitle" idx="1"/>
          </p:nvPr>
        </p:nvSpPr>
        <p:spPr/>
        <p:txBody>
          <a:bodyPr/>
          <a:lstStyle/>
          <a:p>
            <a:r>
              <a:rPr lang="en-US" dirty="0" err="1" smtClean="0"/>
              <a:t>Dr</a:t>
            </a:r>
            <a:r>
              <a:rPr lang="en-US" dirty="0" smtClean="0"/>
              <a:t> Benjamin </a:t>
            </a:r>
            <a:r>
              <a:rPr lang="en-US" dirty="0" err="1" smtClean="0"/>
              <a:t>Cheah</a:t>
            </a:r>
            <a:endParaRPr lang="en-US" dirty="0"/>
          </a:p>
        </p:txBody>
      </p:sp>
    </p:spTree>
    <p:extLst>
      <p:ext uri="{BB962C8B-B14F-4D97-AF65-F5344CB8AC3E}">
        <p14:creationId xmlns:p14="http://schemas.microsoft.com/office/powerpoint/2010/main" val="890241226"/>
      </p:ext>
    </p:extLst>
  </p:cSld>
  <p:clrMapOvr>
    <a:masterClrMapping/>
  </p:clrMapOvr>
  <mc:AlternateContent xmlns:mc="http://schemas.openxmlformats.org/markup-compatibility/2006" xmlns:p14="http://schemas.microsoft.com/office/powerpoint/2010/main">
    <mc:Choice Requires="p14">
      <p:transition spd="slow" p14:dur="2000" advTm="107718"/>
    </mc:Choice>
    <mc:Fallback xmlns="">
      <p:transition spd="slow" advTm="10771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83632" y="1700808"/>
            <a:ext cx="6480720" cy="2448272"/>
          </a:xfrm>
        </p:spPr>
        <p:txBody>
          <a:bodyPr>
            <a:noAutofit/>
          </a:bodyPr>
          <a:lstStyle/>
          <a:p>
            <a:r>
              <a:rPr lang="en-US" sz="4400" dirty="0">
                <a:solidFill>
                  <a:schemeClr val="tx1"/>
                </a:solidFill>
              </a:rPr>
              <a:t>Comparison of </a:t>
            </a:r>
            <a:r>
              <a:rPr lang="en-US" sz="4400" dirty="0" err="1">
                <a:solidFill>
                  <a:schemeClr val="tx1"/>
                </a:solidFill>
              </a:rPr>
              <a:t>medishield</a:t>
            </a:r>
            <a:r>
              <a:rPr lang="en-US" sz="4400" dirty="0">
                <a:solidFill>
                  <a:schemeClr val="tx1"/>
                </a:solidFill>
              </a:rPr>
              <a:t> &amp; NUTC enhanced income shield</a:t>
            </a:r>
          </a:p>
        </p:txBody>
      </p:sp>
    </p:spTree>
    <p:extLst>
      <p:ext uri="{BB962C8B-B14F-4D97-AF65-F5344CB8AC3E}">
        <p14:creationId xmlns:p14="http://schemas.microsoft.com/office/powerpoint/2010/main" val="660887106"/>
      </p:ext>
    </p:extLst>
  </p:cSld>
  <p:clrMapOvr>
    <a:masterClrMapping/>
  </p:clrMapOvr>
  <mc:AlternateContent xmlns:mc="http://schemas.openxmlformats.org/markup-compatibility/2006" xmlns:p14="http://schemas.microsoft.com/office/powerpoint/2010/main">
    <mc:Choice Requires="p14">
      <p:transition spd="slow" p14:dur="2000" advTm="26276"/>
    </mc:Choice>
    <mc:Fallback xmlns="">
      <p:transition spd="slow" advTm="26276"/>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3392" y="381000"/>
            <a:ext cx="10369152" cy="5928320"/>
          </a:xfrm>
        </p:spPr>
        <p:txBody>
          <a:bodyPr>
            <a:noAutofit/>
          </a:bodyPr>
          <a:lstStyle/>
          <a:p>
            <a:pPr marL="0" indent="0" algn="ctr">
              <a:buNone/>
            </a:pPr>
            <a:r>
              <a:rPr lang="en-SG" b="1" dirty="0"/>
              <a:t>Health </a:t>
            </a:r>
            <a:r>
              <a:rPr lang="en-SG" b="1" dirty="0" smtClean="0"/>
              <a:t>Declaration </a:t>
            </a:r>
            <a:endParaRPr lang="en-SG" b="1" dirty="0"/>
          </a:p>
          <a:p>
            <a:r>
              <a:rPr lang="en-SG" dirty="0"/>
              <a:t>Except for new-borns covered from their date of birth, members and/or their dependants are required to declare any pre-existing health conditions before their MediShield covers commence. </a:t>
            </a:r>
            <a:endParaRPr lang="en-SG" dirty="0" smtClean="0"/>
          </a:p>
          <a:p>
            <a:pPr marL="0" indent="0">
              <a:buNone/>
            </a:pPr>
            <a:endParaRPr lang="en-SG" dirty="0"/>
          </a:p>
          <a:p>
            <a:r>
              <a:rPr lang="en-SG" dirty="0"/>
              <a:t>The Board will not consider claims from members who have given false or misleading information, or who have withheld material information when declaring their health conditions. In such events, their MediShield covers may also be cancelled.</a:t>
            </a:r>
          </a:p>
          <a:p>
            <a:endParaRPr lang="en-US" dirty="0"/>
          </a:p>
        </p:txBody>
      </p:sp>
    </p:spTree>
    <p:extLst>
      <p:ext uri="{BB962C8B-B14F-4D97-AF65-F5344CB8AC3E}">
        <p14:creationId xmlns:p14="http://schemas.microsoft.com/office/powerpoint/2010/main" val="3565961610"/>
      </p:ext>
    </p:extLst>
  </p:cSld>
  <p:clrMapOvr>
    <a:masterClrMapping/>
  </p:clrMapOvr>
  <mc:AlternateContent xmlns:mc="http://schemas.openxmlformats.org/markup-compatibility/2006" xmlns:p14="http://schemas.microsoft.com/office/powerpoint/2010/main">
    <mc:Choice Requires="p14">
      <p:transition spd="slow" p14:dur="2000" advTm="107689"/>
    </mc:Choice>
    <mc:Fallback xmlns="">
      <p:transition spd="slow" advTm="107689"/>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MEDISHIELD</a:t>
            </a:r>
            <a:r>
              <a:rPr lang="en-US" sz="3200" b="1" baseline="30000" dirty="0"/>
              <a:t> </a:t>
            </a:r>
            <a:endParaRPr lang="en-US" sz="3200" dirty="0"/>
          </a:p>
        </p:txBody>
      </p:sp>
      <p:sp>
        <p:nvSpPr>
          <p:cNvPr id="3" name="Content Placeholder 2"/>
          <p:cNvSpPr>
            <a:spLocks noGrp="1"/>
          </p:cNvSpPr>
          <p:nvPr>
            <p:ph idx="1"/>
          </p:nvPr>
        </p:nvSpPr>
        <p:spPr>
          <a:xfrm>
            <a:off x="609600" y="1268760"/>
            <a:ext cx="10972800" cy="5256583"/>
          </a:xfrm>
        </p:spPr>
        <p:txBody>
          <a:bodyPr>
            <a:normAutofit fontScale="92500" lnSpcReduction="20000"/>
          </a:bodyPr>
          <a:lstStyle/>
          <a:p>
            <a:r>
              <a:rPr lang="en-US" dirty="0"/>
              <a:t>MediShield is a low cost basic medical insurance scheme. Introduced in 1990, the government designed MediShield to help members meet large Class B2/C hospitalization bills, which could not be sufficiently covered by their </a:t>
            </a:r>
            <a:r>
              <a:rPr lang="en-US" dirty="0" err="1"/>
              <a:t>Medisave</a:t>
            </a:r>
            <a:r>
              <a:rPr lang="en-US" dirty="0"/>
              <a:t> </a:t>
            </a:r>
            <a:r>
              <a:rPr lang="en-US" dirty="0" smtClean="0"/>
              <a:t>balances</a:t>
            </a:r>
          </a:p>
          <a:p>
            <a:pPr marL="0" indent="0">
              <a:buNone/>
            </a:pPr>
            <a:endParaRPr lang="en-US" dirty="0"/>
          </a:p>
          <a:p>
            <a:r>
              <a:rPr lang="en-US" dirty="0" err="1"/>
              <a:t>MediShield</a:t>
            </a:r>
            <a:r>
              <a:rPr lang="en-US" dirty="0"/>
              <a:t> operates with co-payment features such as  co-insurance and deductible where patients share part of the responsibility for their medical expenses. The co-insurance and deductible can be paid using Medisave or cash</a:t>
            </a:r>
            <a:r>
              <a:rPr lang="en-US" dirty="0" smtClean="0"/>
              <a:t>.</a:t>
            </a:r>
          </a:p>
          <a:p>
            <a:endParaRPr lang="en-US" dirty="0"/>
          </a:p>
          <a:p>
            <a:r>
              <a:rPr lang="en-US" dirty="0"/>
              <a:t>Premiums  for MediShield can be paid by Medisave. </a:t>
            </a:r>
          </a:p>
          <a:p>
            <a:pPr marL="0" indent="0">
              <a:buNone/>
            </a:pPr>
            <a:r>
              <a:rPr lang="en-US" sz="1200" dirty="0"/>
              <a:t/>
            </a:r>
            <a:br>
              <a:rPr lang="en-US" sz="1200" dirty="0"/>
            </a:br>
            <a:endParaRPr lang="en-US" sz="1200" dirty="0"/>
          </a:p>
          <a:p>
            <a:pPr marL="0" indent="0">
              <a:buNone/>
            </a:pPr>
            <a:endParaRPr lang="en-US" sz="1200" dirty="0"/>
          </a:p>
        </p:txBody>
      </p:sp>
    </p:spTree>
    <p:extLst>
      <p:ext uri="{BB962C8B-B14F-4D97-AF65-F5344CB8AC3E}">
        <p14:creationId xmlns:p14="http://schemas.microsoft.com/office/powerpoint/2010/main" val="571059071"/>
      </p:ext>
    </p:extLst>
  </p:cSld>
  <p:clrMapOvr>
    <a:masterClrMapping/>
  </p:clrMapOvr>
  <mc:AlternateContent xmlns:mc="http://schemas.openxmlformats.org/markup-compatibility/2006" xmlns:p14="http://schemas.microsoft.com/office/powerpoint/2010/main">
    <mc:Choice Requires="p14">
      <p:transition spd="slow" p14:dur="2000" advTm="72965"/>
    </mc:Choice>
    <mc:Fallback xmlns="">
      <p:transition spd="slow" advTm="72965"/>
    </mc:Fallback>
  </mc:AlternateContent>
  <p:timing>
    <p:tnLst>
      <p:par>
        <p:cTn id="1" dur="indefinite" restart="never" nodeType="tmRoot"/>
      </p:par>
    </p:tnLst>
  </p:timing>
  <p:extLst mod="1"/>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3989" y="836712"/>
            <a:ext cx="7345746" cy="5831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185045" y="295275"/>
            <a:ext cx="5181600" cy="381000"/>
          </a:xfrm>
          <a:prstGeom prst="rect">
            <a:avLst/>
          </a:prstGeom>
          <a:noFill/>
        </p:spPr>
        <p:txBody>
          <a:bodyPr wrap="square" rtlCol="0">
            <a:spAutoFit/>
          </a:bodyPr>
          <a:lstStyle/>
          <a:p>
            <a:r>
              <a:rPr lang="en-US" dirty="0" err="1">
                <a:solidFill>
                  <a:prstClr val="black"/>
                </a:solidFill>
              </a:rPr>
              <a:t>Medishield</a:t>
            </a:r>
            <a:r>
              <a:rPr lang="en-US" dirty="0">
                <a:solidFill>
                  <a:prstClr val="black"/>
                </a:solidFill>
              </a:rPr>
              <a:t>  benefits and claim limits:</a:t>
            </a:r>
            <a:endParaRPr lang="en-SG" dirty="0">
              <a:solidFill>
                <a:prstClr val="black"/>
              </a:solidFill>
            </a:endParaRPr>
          </a:p>
        </p:txBody>
      </p:sp>
    </p:spTree>
    <p:extLst>
      <p:ext uri="{BB962C8B-B14F-4D97-AF65-F5344CB8AC3E}">
        <p14:creationId xmlns:p14="http://schemas.microsoft.com/office/powerpoint/2010/main" val="3987929198"/>
      </p:ext>
    </p:extLst>
  </p:cSld>
  <p:clrMapOvr>
    <a:masterClrMapping/>
  </p:clrMapOvr>
  <mc:AlternateContent xmlns:mc="http://schemas.openxmlformats.org/markup-compatibility/2006" xmlns:p14="http://schemas.microsoft.com/office/powerpoint/2010/main">
    <mc:Choice Requires="p14">
      <p:transition spd="slow" p14:dur="2000" advTm="62504"/>
    </mc:Choice>
    <mc:Fallback xmlns="">
      <p:transition spd="slow" advTm="62504"/>
    </mc:Fallback>
  </mc:AlternateContent>
  <p:timing>
    <p:tnLst>
      <p:par>
        <p:cTn id="1" dur="indefinite" restart="never" nodeType="tmRoot"/>
      </p:par>
    </p:tnLst>
  </p:timing>
  <p:extLst mod="1"/>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5560" y="908720"/>
            <a:ext cx="7772400"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135560" y="260648"/>
            <a:ext cx="4320480" cy="523220"/>
          </a:xfrm>
          <a:prstGeom prst="rect">
            <a:avLst/>
          </a:prstGeom>
          <a:noFill/>
        </p:spPr>
        <p:txBody>
          <a:bodyPr wrap="square" rtlCol="0">
            <a:spAutoFit/>
          </a:bodyPr>
          <a:lstStyle/>
          <a:p>
            <a:r>
              <a:rPr lang="en-SG" sz="2800" dirty="0" smtClean="0"/>
              <a:t>NTUC income shield</a:t>
            </a:r>
            <a:endParaRPr lang="en-SG" sz="2800" dirty="0"/>
          </a:p>
        </p:txBody>
      </p:sp>
    </p:spTree>
    <p:extLst>
      <p:ext uri="{BB962C8B-B14F-4D97-AF65-F5344CB8AC3E}">
        <p14:creationId xmlns:p14="http://schemas.microsoft.com/office/powerpoint/2010/main" val="1928772521"/>
      </p:ext>
    </p:extLst>
  </p:cSld>
  <p:clrMapOvr>
    <a:masterClrMapping/>
  </p:clrMapOvr>
  <mc:AlternateContent xmlns:mc="http://schemas.openxmlformats.org/markup-compatibility/2006" xmlns:p14="http://schemas.microsoft.com/office/powerpoint/2010/main">
    <mc:Choice Requires="p14">
      <p:transition spd="slow" p14:dur="2000" advTm="48239"/>
    </mc:Choice>
    <mc:Fallback xmlns="">
      <p:transition spd="slow" advTm="48239"/>
    </mc:Fallback>
  </mc:AlternateContent>
  <p:timing>
    <p:tnLst>
      <p:par>
        <p:cTn id="1" dur="indefinite" restart="never" nodeType="tmRoot"/>
      </p:par>
    </p:tnLst>
  </p:timing>
  <p:extLst mod="1"/>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7528" y="188640"/>
            <a:ext cx="8317655" cy="6216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0444620"/>
      </p:ext>
    </p:extLst>
  </p:cSld>
  <p:clrMapOvr>
    <a:masterClrMapping/>
  </p:clrMapOvr>
  <mc:AlternateContent xmlns:mc="http://schemas.openxmlformats.org/markup-compatibility/2006" xmlns:p14="http://schemas.microsoft.com/office/powerpoint/2010/main">
    <mc:Choice Requires="p14">
      <p:transition spd="slow" p14:dur="2000" advTm="19420"/>
    </mc:Choice>
    <mc:Fallback xmlns="">
      <p:transition spd="slow" advTm="19420"/>
    </mc:Fallback>
  </mc:AlternateContent>
  <p:timing>
    <p:tnLst>
      <p:par>
        <p:cTn id="1" dur="indefinite" restart="never" nodeType="tmRoot"/>
      </p:par>
    </p:tnLst>
  </p:timing>
  <p:extLst mod="1"/>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SH-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2304" y="1772816"/>
            <a:ext cx="4777562" cy="309634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19336" y="404664"/>
            <a:ext cx="8174492" cy="6124754"/>
          </a:xfrm>
          <a:prstGeom prst="rect">
            <a:avLst/>
          </a:prstGeom>
        </p:spPr>
        <p:txBody>
          <a:bodyPr wrap="square">
            <a:spAutoFit/>
          </a:bodyPr>
          <a:lstStyle/>
          <a:p>
            <a:r>
              <a:rPr lang="en-US" sz="2800" b="1" dirty="0">
                <a:solidFill>
                  <a:prstClr val="black"/>
                </a:solidFill>
              </a:rPr>
              <a:t>Deductible</a:t>
            </a:r>
            <a:endParaRPr lang="en-US" sz="2800" dirty="0">
              <a:solidFill>
                <a:prstClr val="black"/>
              </a:solidFill>
            </a:endParaRPr>
          </a:p>
          <a:p>
            <a:pPr marL="171450" indent="-171450">
              <a:buFont typeface="Arial" pitchFamily="34" charset="0"/>
              <a:buChar char="•"/>
            </a:pPr>
            <a:r>
              <a:rPr lang="en-US" sz="2800" dirty="0">
                <a:solidFill>
                  <a:prstClr val="black"/>
                </a:solidFill>
              </a:rPr>
              <a:t>A deductible is the initial amount you need to pay for claim(s) made in a policy year, before there is MediShield payout. </a:t>
            </a:r>
          </a:p>
          <a:p>
            <a:pPr marL="171450" indent="-171450">
              <a:buFont typeface="Arial" pitchFamily="34" charset="0"/>
              <a:buChar char="•"/>
            </a:pPr>
            <a:r>
              <a:rPr lang="en-US" sz="2800" dirty="0">
                <a:solidFill>
                  <a:prstClr val="black"/>
                </a:solidFill>
              </a:rPr>
              <a:t>You only need to pay the deductible once in a policy year. </a:t>
            </a:r>
          </a:p>
          <a:p>
            <a:pPr marL="171450" indent="-171450">
              <a:buFont typeface="Arial" pitchFamily="34" charset="0"/>
              <a:buChar char="•"/>
            </a:pPr>
            <a:r>
              <a:rPr lang="en-US" sz="2800" dirty="0">
                <a:solidFill>
                  <a:prstClr val="black"/>
                </a:solidFill>
              </a:rPr>
              <a:t>The deductible helps to sieve out small claims, which can be paid using Medisave and/or cash, and keeps MediShield premiums affordable.</a:t>
            </a:r>
          </a:p>
          <a:p>
            <a:pPr marL="171450" indent="-171450">
              <a:buFont typeface="Arial" pitchFamily="34" charset="0"/>
              <a:buChar char="•"/>
            </a:pPr>
            <a:r>
              <a:rPr lang="en-US" sz="2800" dirty="0">
                <a:solidFill>
                  <a:prstClr val="black"/>
                </a:solidFill>
              </a:rPr>
              <a:t>For approved outpatient treatments claimable under MediShield, the deductibles are waived and a 20% co-insurance is applicable. Some examples are outpatient chemotherapy and radiotherapy for cancer as well as kidney dialysis.</a:t>
            </a:r>
          </a:p>
        </p:txBody>
      </p:sp>
    </p:spTree>
    <p:extLst>
      <p:ext uri="{BB962C8B-B14F-4D97-AF65-F5344CB8AC3E}">
        <p14:creationId xmlns:p14="http://schemas.microsoft.com/office/powerpoint/2010/main" val="493955354"/>
      </p:ext>
    </p:extLst>
  </p:cSld>
  <p:clrMapOvr>
    <a:masterClrMapping/>
  </p:clrMapOvr>
  <mc:AlternateContent xmlns:mc="http://schemas.openxmlformats.org/markup-compatibility/2006" xmlns:p14="http://schemas.microsoft.com/office/powerpoint/2010/main">
    <mc:Choice Requires="p14">
      <p:transition spd="slow" p14:dur="2000" advTm="78600"/>
    </mc:Choice>
    <mc:Fallback xmlns="">
      <p:transition spd="slow" advTm="78600"/>
    </mc:Fallback>
  </mc:AlternateContent>
  <p:timing>
    <p:tnLst>
      <p:par>
        <p:cTn id="1" dur="indefinite" restart="never" nodeType="tmRoot"/>
      </p:par>
    </p:tnLst>
  </p:timing>
  <p:extLst mod="1"/>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352" y="476672"/>
            <a:ext cx="8077200" cy="5760640"/>
          </a:xfrm>
        </p:spPr>
        <p:txBody>
          <a:bodyPr>
            <a:normAutofit fontScale="70000" lnSpcReduction="20000"/>
          </a:bodyPr>
          <a:lstStyle/>
          <a:p>
            <a:pPr marL="0" indent="0">
              <a:buNone/>
            </a:pPr>
            <a:r>
              <a:rPr lang="en-US" sz="5100" b="1" dirty="0"/>
              <a:t>Claimable Limits</a:t>
            </a:r>
            <a:endParaRPr lang="en-US" sz="5100" dirty="0"/>
          </a:p>
          <a:p>
            <a:r>
              <a:rPr lang="en-US" sz="5100" dirty="0" smtClean="0"/>
              <a:t>It refers </a:t>
            </a:r>
            <a:r>
              <a:rPr lang="en-US" sz="5100" dirty="0"/>
              <a:t>to the portion of your medical bill that is eligible for MediShield reimbursement. </a:t>
            </a:r>
          </a:p>
          <a:p>
            <a:r>
              <a:rPr lang="en-US" sz="5100" dirty="0"/>
              <a:t>Your Claimable Limit, or claim amount, is determined by the maximum limit applicable to each type of expenses, e.g. charges incurred per day of hospitalization, surgical procedures, surgical implants, and approved specific treatments and outpatient treatments.</a:t>
            </a:r>
            <a:br>
              <a:rPr lang="en-US" sz="5100" dirty="0"/>
            </a:br>
            <a:endParaRPr lang="en-US" sz="5100" dirty="0"/>
          </a:p>
          <a:p>
            <a:pPr marL="0" indent="0">
              <a:buNone/>
            </a:pPr>
            <a:endParaRPr lang="en-US" sz="1200" dirty="0"/>
          </a:p>
        </p:txBody>
      </p:sp>
      <p:pic>
        <p:nvPicPr>
          <p:cNvPr id="2050" name="Picture 2" descr="MSH-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6280" y="1484784"/>
            <a:ext cx="5110881" cy="3312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2876036"/>
      </p:ext>
    </p:extLst>
  </p:cSld>
  <p:clrMapOvr>
    <a:masterClrMapping/>
  </p:clrMapOvr>
  <mc:AlternateContent xmlns:mc="http://schemas.openxmlformats.org/markup-compatibility/2006" xmlns:p14="http://schemas.microsoft.com/office/powerpoint/2010/main">
    <mc:Choice Requires="p14">
      <p:transition spd="slow" p14:dur="2000" advTm="52251"/>
    </mc:Choice>
    <mc:Fallback xmlns="">
      <p:transition spd="slow" advTm="52251"/>
    </mc:Fallback>
  </mc:AlternateContent>
  <p:timing>
    <p:tnLst>
      <p:par>
        <p:cTn id="1" dur="indefinite" restart="never" nodeType="tmRoot"/>
      </p:par>
    </p:tnLst>
  </p:timing>
  <p:extLst mod="1"/>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3592" y="332656"/>
            <a:ext cx="7814165" cy="6202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7268090"/>
      </p:ext>
    </p:extLst>
  </p:cSld>
  <p:clrMapOvr>
    <a:masterClrMapping/>
  </p:clrMapOvr>
  <mc:AlternateContent xmlns:mc="http://schemas.openxmlformats.org/markup-compatibility/2006" xmlns:p14="http://schemas.microsoft.com/office/powerpoint/2010/main">
    <mc:Choice Requires="p14">
      <p:transition spd="slow" p14:dur="2000" advTm="44347"/>
    </mc:Choice>
    <mc:Fallback xmlns="">
      <p:transition spd="slow" advTm="44347"/>
    </mc:Fallback>
  </mc:AlternateContent>
  <p:timing>
    <p:tnLst>
      <p:par>
        <p:cTn id="1" dur="indefinite" restart="never" nodeType="tmRoot"/>
      </p:par>
    </p:tnLst>
  </p:timing>
  <p:extLst mod="1"/>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SH-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85058" y="1772816"/>
            <a:ext cx="4999774" cy="324036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2"/>
          <p:cNvSpPr>
            <a:spLocks noGrp="1"/>
          </p:cNvSpPr>
          <p:nvPr>
            <p:ph idx="1"/>
          </p:nvPr>
        </p:nvSpPr>
        <p:spPr>
          <a:xfrm>
            <a:off x="119336" y="1052736"/>
            <a:ext cx="8077200" cy="4422932"/>
          </a:xfrm>
        </p:spPr>
        <p:txBody>
          <a:bodyPr>
            <a:normAutofit lnSpcReduction="10000"/>
          </a:bodyPr>
          <a:lstStyle/>
          <a:p>
            <a:pPr marL="0" indent="0">
              <a:buNone/>
            </a:pPr>
            <a:r>
              <a:rPr lang="en-US" sz="3600" b="1" dirty="0" smtClean="0"/>
              <a:t>Co- insurance</a:t>
            </a:r>
            <a:endParaRPr lang="en-US" sz="3600" b="1" dirty="0"/>
          </a:p>
          <a:p>
            <a:r>
              <a:rPr lang="en-US" sz="3600" dirty="0" smtClean="0"/>
              <a:t>It is the percentage of the bill you need to pay on the portion of the bill above the deductible</a:t>
            </a:r>
          </a:p>
          <a:p>
            <a:r>
              <a:rPr lang="en-US" sz="3600" dirty="0" smtClean="0"/>
              <a:t>It is 3 tiered ranging from 10-20%, the larger the bill, the lower the co-insurance</a:t>
            </a:r>
            <a:r>
              <a:rPr lang="en-US" sz="3600" dirty="0"/>
              <a:t/>
            </a:r>
            <a:br>
              <a:rPr lang="en-US" sz="3600" dirty="0"/>
            </a:br>
            <a:endParaRPr lang="en-US" sz="3600" dirty="0"/>
          </a:p>
          <a:p>
            <a:pPr marL="0" indent="0">
              <a:buNone/>
            </a:pPr>
            <a:endParaRPr lang="en-US" sz="1200" dirty="0"/>
          </a:p>
        </p:txBody>
      </p:sp>
    </p:spTree>
    <p:extLst>
      <p:ext uri="{BB962C8B-B14F-4D97-AF65-F5344CB8AC3E}">
        <p14:creationId xmlns:p14="http://schemas.microsoft.com/office/powerpoint/2010/main" val="493955354"/>
      </p:ext>
    </p:extLst>
  </p:cSld>
  <p:clrMapOvr>
    <a:masterClrMapping/>
  </p:clrMapOvr>
  <mc:AlternateContent xmlns:mc="http://schemas.openxmlformats.org/markup-compatibility/2006" xmlns:p14="http://schemas.microsoft.com/office/powerpoint/2010/main">
    <mc:Choice Requires="p14">
      <p:transition spd="slow" p14:dur="2000" advTm="21556"/>
    </mc:Choice>
    <mc:Fallback xmlns="">
      <p:transition spd="slow" advTm="21556"/>
    </mc:Fallback>
  </mc:AlternateContent>
  <p:timing>
    <p:tnLst>
      <p:par>
        <p:cTn id="1" dur="indefinite" restart="never" nodeType="tmRoot"/>
      </p:par>
    </p:tnLst>
  </p:timing>
  <p:extLst mod="1"/>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Paying for medical expenses in Singapore </a:t>
            </a:r>
            <a:endParaRPr lang="en-US" dirty="0"/>
          </a:p>
        </p:txBody>
      </p:sp>
      <p:sp>
        <p:nvSpPr>
          <p:cNvPr id="3" name="Content Placeholder 2"/>
          <p:cNvSpPr>
            <a:spLocks noGrp="1"/>
          </p:cNvSpPr>
          <p:nvPr>
            <p:ph idx="1"/>
          </p:nvPr>
        </p:nvSpPr>
        <p:spPr>
          <a:xfrm>
            <a:off x="1991544" y="2204865"/>
            <a:ext cx="8229600" cy="4525963"/>
          </a:xfrm>
        </p:spPr>
        <p:txBody>
          <a:bodyPr/>
          <a:lstStyle/>
          <a:p>
            <a:r>
              <a:rPr lang="en-US" dirty="0"/>
              <a:t>Government subsidies</a:t>
            </a:r>
          </a:p>
          <a:p>
            <a:r>
              <a:rPr lang="en-US" dirty="0" smtClean="0"/>
              <a:t>Savings - </a:t>
            </a:r>
            <a:r>
              <a:rPr lang="en-US" dirty="0" err="1" smtClean="0"/>
              <a:t>Medisave</a:t>
            </a:r>
            <a:endParaRPr lang="en-US" dirty="0" smtClean="0"/>
          </a:p>
          <a:p>
            <a:r>
              <a:rPr lang="en-US" dirty="0" smtClean="0"/>
              <a:t>Insurance – </a:t>
            </a:r>
            <a:r>
              <a:rPr lang="en-US" dirty="0" err="1" smtClean="0"/>
              <a:t>Medishield</a:t>
            </a:r>
            <a:r>
              <a:rPr lang="en-US" dirty="0" smtClean="0"/>
              <a:t> &amp; </a:t>
            </a:r>
            <a:r>
              <a:rPr lang="en-US" dirty="0" err="1" smtClean="0"/>
              <a:t>Eldershield</a:t>
            </a:r>
            <a:endParaRPr lang="en-US" dirty="0" smtClean="0"/>
          </a:p>
          <a:p>
            <a:r>
              <a:rPr lang="en-US" dirty="0" smtClean="0"/>
              <a:t>Endowment </a:t>
            </a:r>
            <a:r>
              <a:rPr lang="en-US" dirty="0"/>
              <a:t> </a:t>
            </a:r>
            <a:r>
              <a:rPr lang="en-US" dirty="0" smtClean="0"/>
              <a:t>fund –</a:t>
            </a:r>
            <a:r>
              <a:rPr lang="en-US" dirty="0" err="1" smtClean="0"/>
              <a:t>Medifund</a:t>
            </a:r>
            <a:endParaRPr lang="en-US" dirty="0" smtClean="0"/>
          </a:p>
          <a:p>
            <a:endParaRPr lang="en-US" dirty="0"/>
          </a:p>
        </p:txBody>
      </p:sp>
    </p:spTree>
    <p:extLst>
      <p:ext uri="{BB962C8B-B14F-4D97-AF65-F5344CB8AC3E}">
        <p14:creationId xmlns:p14="http://schemas.microsoft.com/office/powerpoint/2010/main" val="3646473348"/>
      </p:ext>
    </p:extLst>
  </p:cSld>
  <p:clrMapOvr>
    <a:masterClrMapping/>
  </p:clrMapOvr>
  <mc:AlternateContent xmlns:mc="http://schemas.openxmlformats.org/markup-compatibility/2006" xmlns:p14="http://schemas.microsoft.com/office/powerpoint/2010/main">
    <mc:Choice Requires="p14">
      <p:transition spd="slow" p14:dur="2000" advTm="138930"/>
    </mc:Choice>
    <mc:Fallback xmlns="">
      <p:transition spd="slow" advTm="138930"/>
    </mc:Fallback>
  </mc:AlternateContent>
  <p:timing>
    <p:tnLst>
      <p:par>
        <p:cTn id="1" dur="indefinite" restart="never" nodeType="tmRoot"/>
      </p:par>
    </p:tnLst>
  </p:timing>
  <p:extLst mod="1"/>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53017592"/>
              </p:ext>
            </p:extLst>
          </p:nvPr>
        </p:nvGraphicFramePr>
        <p:xfrm>
          <a:off x="1199456" y="908721"/>
          <a:ext cx="9937104" cy="3744414"/>
        </p:xfrm>
        <a:graphic>
          <a:graphicData uri="http://schemas.openxmlformats.org/drawingml/2006/table">
            <a:tbl>
              <a:tblPr/>
              <a:tblGrid>
                <a:gridCol w="3312368"/>
                <a:gridCol w="3312368"/>
                <a:gridCol w="3312368"/>
              </a:tblGrid>
              <a:tr h="312034">
                <a:tc gridSpan="3">
                  <a:txBody>
                    <a:bodyPr/>
                    <a:lstStyle/>
                    <a:p>
                      <a:pPr algn="ctr"/>
                      <a:r>
                        <a:rPr lang="en-US" sz="1400" dirty="0"/>
                        <a:t>Ward Class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r>
              <a:tr h="312034">
                <a:tc>
                  <a:txBody>
                    <a:bodyPr/>
                    <a:lstStyle/>
                    <a:p>
                      <a:pPr algn="ctr"/>
                      <a:r>
                        <a:rPr lang="en-US" sz="1400"/>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a:t>Class 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a:t>Class B2 &amp; Above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36104">
                <a:tc>
                  <a:txBody>
                    <a:bodyPr/>
                    <a:lstStyle/>
                    <a:p>
                      <a:pPr algn="ctr"/>
                      <a:r>
                        <a:rPr lang="en-US" sz="1400" b="1"/>
                        <a:t>Deductible</a:t>
                      </a:r>
                      <a:br>
                        <a:rPr lang="en-US" sz="1400" b="1"/>
                      </a:br>
                      <a:r>
                        <a:rPr lang="en-US" sz="1400" b="1"/>
                        <a:t>Per Policy Year</a:t>
                      </a:r>
                      <a:br>
                        <a:rPr lang="en-US" sz="1400" b="1"/>
                      </a:br>
                      <a:r>
                        <a:rPr lang="en-US" sz="1400"/>
                        <a:t>(aged 80 and below next birthday)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$1,500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a:t>$2,000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36104">
                <a:tc>
                  <a:txBody>
                    <a:bodyPr/>
                    <a:lstStyle/>
                    <a:p>
                      <a:pPr algn="ctr"/>
                      <a:r>
                        <a:rPr lang="en-US" sz="1400" b="1"/>
                        <a:t>Deductible</a:t>
                      </a:r>
                      <a:br>
                        <a:rPr lang="en-US" sz="1400" b="1"/>
                      </a:br>
                      <a:r>
                        <a:rPr lang="en-US" sz="1400" b="1"/>
                        <a:t>Per Policy Year</a:t>
                      </a:r>
                      <a:br>
                        <a:rPr lang="en-US" sz="1400" b="1"/>
                      </a:br>
                      <a:r>
                        <a:rPr lang="en-US" sz="1400"/>
                        <a:t>(aged 81 to 90 next birthday)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$2,000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a:t>$3,000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48138">
                <a:tc>
                  <a:txBody>
                    <a:bodyPr/>
                    <a:lstStyle/>
                    <a:p>
                      <a:pPr algn="ctr"/>
                      <a:r>
                        <a:rPr lang="en-US" sz="1400" b="1"/>
                        <a:t>Co-Insurance</a:t>
                      </a:r>
                      <a:endParaRPr lang="en-US" sz="140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Claimable Amount</a:t>
                      </a:r>
                      <a:br>
                        <a:rPr lang="en-US" sz="1400" dirty="0"/>
                      </a:br>
                      <a:r>
                        <a:rPr lang="en-US" sz="1400" dirty="0"/>
                        <a:t>$1,501 - $3,000 : 20%</a:t>
                      </a:r>
                      <a:br>
                        <a:rPr lang="en-US" sz="1400" dirty="0"/>
                      </a:br>
                      <a:r>
                        <a:rPr lang="en-US" sz="1400" dirty="0"/>
                        <a:t>$3,001 - $5,000 : 15%</a:t>
                      </a:r>
                      <a:br>
                        <a:rPr lang="en-US" sz="1400" dirty="0"/>
                      </a:br>
                      <a:r>
                        <a:rPr lang="en-US" sz="1400" dirty="0"/>
                        <a:t>Above $5,000: 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Claimable Amount</a:t>
                      </a:r>
                      <a:br>
                        <a:rPr lang="en-US" sz="1400" dirty="0"/>
                      </a:br>
                      <a:r>
                        <a:rPr lang="en-US" sz="1400" dirty="0"/>
                        <a:t>$2,001 - $3,000 : 20%</a:t>
                      </a:r>
                      <a:br>
                        <a:rPr lang="en-US" sz="1400" dirty="0"/>
                      </a:br>
                      <a:r>
                        <a:rPr lang="en-US" sz="1400" dirty="0"/>
                        <a:t>$3,001 - $5,000 : 15%</a:t>
                      </a:r>
                      <a:br>
                        <a:rPr lang="en-US" sz="1400" dirty="0"/>
                      </a:br>
                      <a:r>
                        <a:rPr lang="en-US" sz="1400" dirty="0"/>
                        <a:t>Above $5,000: 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436403396"/>
      </p:ext>
    </p:extLst>
  </p:cSld>
  <p:clrMapOvr>
    <a:masterClrMapping/>
  </p:clrMapOvr>
  <mc:AlternateContent xmlns:mc="http://schemas.openxmlformats.org/markup-compatibility/2006" xmlns:p14="http://schemas.microsoft.com/office/powerpoint/2010/main">
    <mc:Choice Requires="p14">
      <p:transition spd="slow" p14:dur="2000" advTm="67695"/>
    </mc:Choice>
    <mc:Fallback xmlns="">
      <p:transition spd="slow" advTm="67695"/>
    </mc:Fallback>
  </mc:AlternateContent>
  <p:timing>
    <p:tnLst>
      <p:par>
        <p:cTn id="1" dur="indefinite" restart="never" nodeType="tmRoot"/>
      </p:par>
    </p:tnLst>
  </p:timing>
  <p:extLst mod="1"/>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6239817"/>
              </p:ext>
            </p:extLst>
          </p:nvPr>
        </p:nvGraphicFramePr>
        <p:xfrm>
          <a:off x="1991544" y="2204864"/>
          <a:ext cx="8229600" cy="4419600"/>
        </p:xfrm>
        <a:graphic>
          <a:graphicData uri="http://schemas.openxmlformats.org/drawingml/2006/table">
            <a:tbl>
              <a:tblPr/>
              <a:tblGrid>
                <a:gridCol w="4114800"/>
                <a:gridCol w="4114800"/>
              </a:tblGrid>
              <a:tr h="294640">
                <a:tc>
                  <a:txBody>
                    <a:bodyPr/>
                    <a:lstStyle/>
                    <a:p>
                      <a:pPr algn="ctr"/>
                      <a:r>
                        <a:rPr lang="en-US" dirty="0">
                          <a:effectLst/>
                        </a:rPr>
                        <a:t>Age Next Birthday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effectLst/>
                        </a:rPr>
                        <a:t>MediShield Yearly Premiums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640">
                <a:tc>
                  <a:txBody>
                    <a:bodyPr/>
                    <a:lstStyle/>
                    <a:p>
                      <a:pPr algn="ctr"/>
                      <a:r>
                        <a:rPr lang="en-US" b="1">
                          <a:effectLst/>
                        </a:rPr>
                        <a:t>1 to 20</a:t>
                      </a:r>
                      <a:endParaRPr lang="en-US">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effectLst/>
                        </a:rPr>
                        <a:t>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640">
                <a:tc>
                  <a:txBody>
                    <a:bodyPr/>
                    <a:lstStyle/>
                    <a:p>
                      <a:pPr algn="ctr"/>
                      <a:r>
                        <a:rPr lang="en-US" b="1" dirty="0">
                          <a:effectLst/>
                        </a:rPr>
                        <a:t>21 to 30</a:t>
                      </a:r>
                      <a:endParaRPr lang="en-US"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effectLst/>
                        </a:rPr>
                        <a:t>66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640">
                <a:tc>
                  <a:txBody>
                    <a:bodyPr/>
                    <a:lstStyle/>
                    <a:p>
                      <a:pPr algn="ctr"/>
                      <a:r>
                        <a:rPr lang="en-US" b="1">
                          <a:effectLst/>
                        </a:rPr>
                        <a:t>31 to 40</a:t>
                      </a:r>
                      <a:endParaRPr lang="en-US">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effectLst/>
                        </a:rPr>
                        <a:t>105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640">
                <a:tc>
                  <a:txBody>
                    <a:bodyPr/>
                    <a:lstStyle/>
                    <a:p>
                      <a:pPr algn="ctr"/>
                      <a:r>
                        <a:rPr lang="en-US" b="1" dirty="0">
                          <a:effectLst/>
                        </a:rPr>
                        <a:t>41 to 50</a:t>
                      </a:r>
                      <a:endParaRPr lang="en-US"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effectLst/>
                        </a:rPr>
                        <a:t>220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640">
                <a:tc>
                  <a:txBody>
                    <a:bodyPr/>
                    <a:lstStyle/>
                    <a:p>
                      <a:pPr algn="ctr"/>
                      <a:r>
                        <a:rPr lang="en-US" b="1">
                          <a:effectLst/>
                        </a:rPr>
                        <a:t>51 to 60</a:t>
                      </a:r>
                      <a:endParaRPr lang="en-US">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effectLst/>
                        </a:rPr>
                        <a:t>345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640">
                <a:tc>
                  <a:txBody>
                    <a:bodyPr/>
                    <a:lstStyle/>
                    <a:p>
                      <a:pPr algn="ctr"/>
                      <a:r>
                        <a:rPr lang="en-US" b="1">
                          <a:effectLst/>
                        </a:rPr>
                        <a:t>61 to 65</a:t>
                      </a:r>
                      <a:endParaRPr lang="en-US">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effectLst/>
                        </a:rPr>
                        <a:t>455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640">
                <a:tc>
                  <a:txBody>
                    <a:bodyPr/>
                    <a:lstStyle/>
                    <a:p>
                      <a:pPr algn="ctr"/>
                      <a:r>
                        <a:rPr lang="en-US" b="1">
                          <a:effectLst/>
                        </a:rPr>
                        <a:t>66 to 70</a:t>
                      </a:r>
                      <a:endParaRPr lang="en-US">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effectLst/>
                        </a:rPr>
                        <a:t>540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640">
                <a:tc>
                  <a:txBody>
                    <a:bodyPr/>
                    <a:lstStyle/>
                    <a:p>
                      <a:pPr algn="ctr"/>
                      <a:r>
                        <a:rPr lang="en-US" b="1">
                          <a:effectLst/>
                        </a:rPr>
                        <a:t>71 to 73</a:t>
                      </a:r>
                      <a:endParaRPr lang="en-US">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effectLst/>
                        </a:rPr>
                        <a:t>560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640">
                <a:tc>
                  <a:txBody>
                    <a:bodyPr/>
                    <a:lstStyle/>
                    <a:p>
                      <a:pPr algn="ctr"/>
                      <a:r>
                        <a:rPr lang="en-US" b="1" dirty="0">
                          <a:effectLst/>
                        </a:rPr>
                        <a:t>74 to 75</a:t>
                      </a:r>
                      <a:endParaRPr lang="en-US"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effectLst/>
                        </a:rPr>
                        <a:t>646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640">
                <a:tc>
                  <a:txBody>
                    <a:bodyPr/>
                    <a:lstStyle/>
                    <a:p>
                      <a:pPr algn="ctr"/>
                      <a:r>
                        <a:rPr lang="en-US" b="1">
                          <a:effectLst/>
                        </a:rPr>
                        <a:t>76 to 78</a:t>
                      </a:r>
                      <a:endParaRPr lang="en-US">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effectLst/>
                        </a:rPr>
                        <a:t>775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640">
                <a:tc>
                  <a:txBody>
                    <a:bodyPr/>
                    <a:lstStyle/>
                    <a:p>
                      <a:pPr algn="ctr"/>
                      <a:r>
                        <a:rPr lang="en-US" b="1">
                          <a:effectLst/>
                        </a:rPr>
                        <a:t>79 to 80</a:t>
                      </a:r>
                      <a:endParaRPr lang="en-US">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effectLst/>
                        </a:rPr>
                        <a:t>865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640">
                <a:tc>
                  <a:txBody>
                    <a:bodyPr/>
                    <a:lstStyle/>
                    <a:p>
                      <a:pPr algn="ctr"/>
                      <a:r>
                        <a:rPr lang="en-US" b="1">
                          <a:effectLst/>
                        </a:rPr>
                        <a:t>81 to 83</a:t>
                      </a:r>
                      <a:endParaRPr lang="en-US">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effectLst/>
                        </a:rPr>
                        <a:t>1,123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640">
                <a:tc>
                  <a:txBody>
                    <a:bodyPr/>
                    <a:lstStyle/>
                    <a:p>
                      <a:pPr algn="ctr"/>
                      <a:r>
                        <a:rPr lang="en-US" b="1">
                          <a:effectLst/>
                        </a:rPr>
                        <a:t>84 to 85</a:t>
                      </a:r>
                      <a:endParaRPr lang="en-US">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effectLst/>
                        </a:rPr>
                        <a:t>1,150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640">
                <a:tc>
                  <a:txBody>
                    <a:bodyPr/>
                    <a:lstStyle/>
                    <a:p>
                      <a:pPr algn="ctr"/>
                      <a:r>
                        <a:rPr lang="en-US" b="1">
                          <a:effectLst/>
                        </a:rPr>
                        <a:t>86 to 90</a:t>
                      </a:r>
                      <a:endParaRPr lang="en-US">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effectLst/>
                        </a:rPr>
                        <a:t>1,190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695400" y="257891"/>
            <a:ext cx="10729192" cy="1557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3327" rIns="36501" bIns="45720" numCol="1" anchor="ctr" anchorCtr="0" compatLnSpc="1">
            <a:prstTxWarp prst="textNoShape">
              <a:avLst/>
            </a:prstTxWarp>
            <a:spAutoFit/>
          </a:bodyPr>
          <a:lstStyle/>
          <a:p>
            <a:pPr eaLnBrk="0" fontAlgn="base" hangingPunct="0">
              <a:spcBef>
                <a:spcPct val="0"/>
              </a:spcBef>
              <a:spcAft>
                <a:spcPct val="0"/>
              </a:spcAft>
            </a:pPr>
            <a:r>
              <a:rPr lang="en-US" sz="2400" b="1" dirty="0" err="1" smtClean="0">
                <a:solidFill>
                  <a:prstClr val="black"/>
                </a:solidFill>
                <a:cs typeface="Arial" pitchFamily="34" charset="0"/>
              </a:rPr>
              <a:t>MediShield</a:t>
            </a:r>
            <a:r>
              <a:rPr lang="en-US" sz="2400" b="1" dirty="0" smtClean="0">
                <a:solidFill>
                  <a:prstClr val="black"/>
                </a:solidFill>
                <a:cs typeface="Arial" pitchFamily="34" charset="0"/>
              </a:rPr>
              <a:t> </a:t>
            </a:r>
            <a:r>
              <a:rPr lang="en-US" sz="2400" b="1" dirty="0">
                <a:solidFill>
                  <a:prstClr val="black"/>
                </a:solidFill>
                <a:cs typeface="Arial" pitchFamily="34" charset="0"/>
              </a:rPr>
              <a:t>Premiums</a:t>
            </a:r>
            <a:endParaRPr lang="en-US" sz="2400" dirty="0">
              <a:solidFill>
                <a:prstClr val="black"/>
              </a:solidFill>
              <a:cs typeface="Arial" pitchFamily="34" charset="0"/>
            </a:endParaRPr>
          </a:p>
          <a:p>
            <a:pPr eaLnBrk="0" fontAlgn="base" hangingPunct="0">
              <a:spcBef>
                <a:spcPct val="0"/>
              </a:spcBef>
              <a:spcAft>
                <a:spcPct val="0"/>
              </a:spcAft>
            </a:pPr>
            <a:r>
              <a:rPr lang="en-US" sz="2400" dirty="0">
                <a:solidFill>
                  <a:prstClr val="black"/>
                </a:solidFill>
                <a:cs typeface="Arial" pitchFamily="34" charset="0"/>
              </a:rPr>
              <a:t>Premiums for MediShield are kept low and affordable to </a:t>
            </a:r>
            <a:r>
              <a:rPr lang="en-US" sz="2400" dirty="0" smtClean="0">
                <a:solidFill>
                  <a:prstClr val="black"/>
                </a:solidFill>
                <a:cs typeface="Arial" pitchFamily="34" charset="0"/>
              </a:rPr>
              <a:t>encourage participation </a:t>
            </a:r>
            <a:r>
              <a:rPr lang="en-US" sz="2400" dirty="0">
                <a:solidFill>
                  <a:prstClr val="black"/>
                </a:solidFill>
                <a:cs typeface="Arial" pitchFamily="34" charset="0"/>
              </a:rPr>
              <a:t>in the scheme. </a:t>
            </a:r>
          </a:p>
          <a:p>
            <a:pPr eaLnBrk="0" fontAlgn="base" hangingPunct="0">
              <a:spcBef>
                <a:spcPct val="0"/>
              </a:spcBef>
              <a:spcAft>
                <a:spcPct val="0"/>
              </a:spcAft>
            </a:pPr>
            <a:r>
              <a:rPr lang="en-US" sz="2400" dirty="0">
                <a:solidFill>
                  <a:prstClr val="black"/>
                </a:solidFill>
                <a:cs typeface="Arial" pitchFamily="34" charset="0"/>
              </a:rPr>
              <a:t>You can use your Medisave to pay for MediShield premiums.</a:t>
            </a:r>
          </a:p>
        </p:txBody>
      </p:sp>
    </p:spTree>
    <p:extLst>
      <p:ext uri="{BB962C8B-B14F-4D97-AF65-F5344CB8AC3E}">
        <p14:creationId xmlns:p14="http://schemas.microsoft.com/office/powerpoint/2010/main" val="4133287755"/>
      </p:ext>
    </p:extLst>
  </p:cSld>
  <p:clrMapOvr>
    <a:masterClrMapping/>
  </p:clrMapOvr>
  <mc:AlternateContent xmlns:mc="http://schemas.openxmlformats.org/markup-compatibility/2006" xmlns:p14="http://schemas.microsoft.com/office/powerpoint/2010/main">
    <mc:Choice Requires="p14">
      <p:transition spd="slow" p14:dur="2000" advTm="18518"/>
    </mc:Choice>
    <mc:Fallback xmlns="">
      <p:transition spd="slow" advTm="18518"/>
    </mc:Fallback>
  </mc:AlternateContent>
  <p:timing>
    <p:tnLst>
      <p:par>
        <p:cTn id="1" dur="indefinite" restart="never" nodeType="tmRoot"/>
      </p:par>
    </p:tnLst>
  </p:timing>
  <p:extLst mod="1"/>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430" y="1052736"/>
            <a:ext cx="10257540" cy="5544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429000" y="381000"/>
            <a:ext cx="5486400" cy="369332"/>
          </a:xfrm>
          <a:prstGeom prst="rect">
            <a:avLst/>
          </a:prstGeom>
          <a:noFill/>
        </p:spPr>
        <p:txBody>
          <a:bodyPr wrap="square" rtlCol="0">
            <a:spAutoFit/>
          </a:bodyPr>
          <a:lstStyle/>
          <a:p>
            <a:r>
              <a:rPr lang="en-US" dirty="0">
                <a:solidFill>
                  <a:prstClr val="black"/>
                </a:solidFill>
              </a:rPr>
              <a:t>Premium rates for NTUC enhanced income shield</a:t>
            </a:r>
            <a:endParaRPr lang="en-SG" dirty="0">
              <a:solidFill>
                <a:prstClr val="black"/>
              </a:solidFill>
            </a:endParaRPr>
          </a:p>
        </p:txBody>
      </p:sp>
    </p:spTree>
    <p:extLst>
      <p:ext uri="{BB962C8B-B14F-4D97-AF65-F5344CB8AC3E}">
        <p14:creationId xmlns:p14="http://schemas.microsoft.com/office/powerpoint/2010/main" val="4028408753"/>
      </p:ext>
    </p:extLst>
  </p:cSld>
  <p:clrMapOvr>
    <a:masterClrMapping/>
  </p:clrMapOvr>
  <mc:AlternateContent xmlns:mc="http://schemas.openxmlformats.org/markup-compatibility/2006" xmlns:p14="http://schemas.microsoft.com/office/powerpoint/2010/main">
    <mc:Choice Requires="p14">
      <p:transition spd="slow" p14:dur="2000" advTm="9742"/>
    </mc:Choice>
    <mc:Fallback xmlns="">
      <p:transition spd="slow" advTm="9742"/>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40229266"/>
              </p:ext>
            </p:extLst>
          </p:nvPr>
        </p:nvGraphicFramePr>
        <p:xfrm>
          <a:off x="2567608" y="2636912"/>
          <a:ext cx="7848872" cy="2592288"/>
        </p:xfrm>
        <a:graphic>
          <a:graphicData uri="http://schemas.openxmlformats.org/drawingml/2006/table">
            <a:tbl>
              <a:tblPr firstRow="1" bandRow="1">
                <a:tableStyleId>{5C22544A-7EE6-4342-B048-85BDC9FD1C3A}</a:tableStyleId>
              </a:tblPr>
              <a:tblGrid>
                <a:gridCol w="2376264"/>
                <a:gridCol w="2376264"/>
                <a:gridCol w="3096344"/>
              </a:tblGrid>
              <a:tr h="648072">
                <a:tc>
                  <a:txBody>
                    <a:bodyPr/>
                    <a:lstStyle/>
                    <a:p>
                      <a:endParaRPr lang="en-US" sz="3200" dirty="0"/>
                    </a:p>
                  </a:txBody>
                  <a:tcPr/>
                </a:tc>
                <a:tc>
                  <a:txBody>
                    <a:bodyPr/>
                    <a:lstStyle/>
                    <a:p>
                      <a:r>
                        <a:rPr lang="en-US" sz="3200" dirty="0" err="1" smtClean="0"/>
                        <a:t>Medishield</a:t>
                      </a:r>
                      <a:endParaRPr lang="en-US" sz="3200" dirty="0"/>
                    </a:p>
                  </a:txBody>
                  <a:tcPr/>
                </a:tc>
                <a:tc>
                  <a:txBody>
                    <a:bodyPr/>
                    <a:lstStyle/>
                    <a:p>
                      <a:r>
                        <a:rPr lang="en-US" sz="3200" dirty="0" smtClean="0"/>
                        <a:t>NTUC</a:t>
                      </a:r>
                      <a:r>
                        <a:rPr lang="en-US" sz="3200" baseline="0" dirty="0" smtClean="0"/>
                        <a:t> basic SG</a:t>
                      </a:r>
                      <a:endParaRPr lang="en-US" sz="3200" dirty="0"/>
                    </a:p>
                  </a:txBody>
                  <a:tcPr/>
                </a:tc>
              </a:tr>
              <a:tr h="648072">
                <a:tc>
                  <a:txBody>
                    <a:bodyPr/>
                    <a:lstStyle/>
                    <a:p>
                      <a:r>
                        <a:rPr lang="en-US" sz="3200" dirty="0" smtClean="0"/>
                        <a:t>40</a:t>
                      </a:r>
                      <a:r>
                        <a:rPr lang="en-US" sz="3200" baseline="0" dirty="0" smtClean="0"/>
                        <a:t> </a:t>
                      </a:r>
                      <a:r>
                        <a:rPr lang="en-US" sz="3200" baseline="0" dirty="0" err="1" smtClean="0"/>
                        <a:t>yr</a:t>
                      </a:r>
                      <a:endParaRPr lang="en-US" sz="3200" dirty="0"/>
                    </a:p>
                  </a:txBody>
                  <a:tcPr/>
                </a:tc>
                <a:tc>
                  <a:txBody>
                    <a:bodyPr/>
                    <a:lstStyle/>
                    <a:p>
                      <a:r>
                        <a:rPr lang="en-US" sz="3200" dirty="0" smtClean="0"/>
                        <a:t>105</a:t>
                      </a:r>
                      <a:endParaRPr lang="en-US" sz="3200" dirty="0"/>
                    </a:p>
                  </a:txBody>
                  <a:tcPr/>
                </a:tc>
                <a:tc>
                  <a:txBody>
                    <a:bodyPr/>
                    <a:lstStyle/>
                    <a:p>
                      <a:r>
                        <a:rPr lang="en-US" sz="3200" dirty="0" smtClean="0"/>
                        <a:t>186</a:t>
                      </a:r>
                      <a:endParaRPr lang="en-US" sz="3200" dirty="0"/>
                    </a:p>
                  </a:txBody>
                  <a:tcPr/>
                </a:tc>
              </a:tr>
              <a:tr h="648072">
                <a:tc>
                  <a:txBody>
                    <a:bodyPr/>
                    <a:lstStyle/>
                    <a:p>
                      <a:r>
                        <a:rPr lang="en-US" sz="3200" dirty="0" smtClean="0"/>
                        <a:t>60 </a:t>
                      </a:r>
                      <a:r>
                        <a:rPr lang="en-US" sz="3200" dirty="0" err="1" smtClean="0"/>
                        <a:t>yr</a:t>
                      </a:r>
                      <a:endParaRPr lang="en-US" sz="3200" dirty="0"/>
                    </a:p>
                  </a:txBody>
                  <a:tcPr/>
                </a:tc>
                <a:tc>
                  <a:txBody>
                    <a:bodyPr/>
                    <a:lstStyle/>
                    <a:p>
                      <a:r>
                        <a:rPr lang="en-US" sz="3200" dirty="0" smtClean="0"/>
                        <a:t>345</a:t>
                      </a:r>
                      <a:endParaRPr lang="en-US" sz="3200" dirty="0"/>
                    </a:p>
                  </a:txBody>
                  <a:tcPr/>
                </a:tc>
                <a:tc>
                  <a:txBody>
                    <a:bodyPr/>
                    <a:lstStyle/>
                    <a:p>
                      <a:r>
                        <a:rPr lang="en-US" sz="3200" dirty="0" smtClean="0"/>
                        <a:t>511</a:t>
                      </a:r>
                      <a:endParaRPr lang="en-US" sz="3200" dirty="0"/>
                    </a:p>
                  </a:txBody>
                  <a:tcPr/>
                </a:tc>
              </a:tr>
              <a:tr h="648072">
                <a:tc>
                  <a:txBody>
                    <a:bodyPr/>
                    <a:lstStyle/>
                    <a:p>
                      <a:r>
                        <a:rPr lang="en-US" sz="3200" dirty="0" smtClean="0"/>
                        <a:t>70 </a:t>
                      </a:r>
                      <a:r>
                        <a:rPr lang="en-US" sz="3200" dirty="0" err="1" smtClean="0"/>
                        <a:t>yr</a:t>
                      </a:r>
                      <a:endParaRPr lang="en-US" sz="3200" dirty="0"/>
                    </a:p>
                  </a:txBody>
                  <a:tcPr/>
                </a:tc>
                <a:tc>
                  <a:txBody>
                    <a:bodyPr/>
                    <a:lstStyle/>
                    <a:p>
                      <a:r>
                        <a:rPr lang="en-US" sz="3200" dirty="0" smtClean="0"/>
                        <a:t>540</a:t>
                      </a:r>
                      <a:endParaRPr lang="en-US" sz="3200" dirty="0"/>
                    </a:p>
                  </a:txBody>
                  <a:tcPr/>
                </a:tc>
                <a:tc>
                  <a:txBody>
                    <a:bodyPr/>
                    <a:lstStyle/>
                    <a:p>
                      <a:r>
                        <a:rPr lang="en-US" sz="3200" dirty="0" smtClean="0"/>
                        <a:t>1017</a:t>
                      </a:r>
                      <a:endParaRPr lang="en-US" sz="3200" dirty="0"/>
                    </a:p>
                  </a:txBody>
                  <a:tcPr/>
                </a:tc>
              </a:tr>
            </a:tbl>
          </a:graphicData>
        </a:graphic>
      </p:graphicFrame>
      <p:sp>
        <p:nvSpPr>
          <p:cNvPr id="3" name="TextBox 2"/>
          <p:cNvSpPr txBox="1"/>
          <p:nvPr/>
        </p:nvSpPr>
        <p:spPr>
          <a:xfrm>
            <a:off x="1127448" y="792933"/>
            <a:ext cx="9505056" cy="1200329"/>
          </a:xfrm>
          <a:prstGeom prst="rect">
            <a:avLst/>
          </a:prstGeom>
          <a:noFill/>
        </p:spPr>
        <p:txBody>
          <a:bodyPr wrap="square" rtlCol="0">
            <a:spAutoFit/>
          </a:bodyPr>
          <a:lstStyle/>
          <a:p>
            <a:r>
              <a:rPr lang="en-US" sz="3600" dirty="0" smtClean="0"/>
              <a:t>Premiums between </a:t>
            </a:r>
            <a:r>
              <a:rPr lang="en-US" sz="3600" dirty="0" err="1"/>
              <a:t>Medishield</a:t>
            </a:r>
            <a:r>
              <a:rPr lang="en-US" sz="3600" dirty="0"/>
              <a:t> and NTUC basic for Singaporeans</a:t>
            </a:r>
          </a:p>
        </p:txBody>
      </p:sp>
    </p:spTree>
    <p:extLst>
      <p:ext uri="{BB962C8B-B14F-4D97-AF65-F5344CB8AC3E}">
        <p14:creationId xmlns:p14="http://schemas.microsoft.com/office/powerpoint/2010/main" val="623598702"/>
      </p:ext>
    </p:extLst>
  </p:cSld>
  <p:clrMapOvr>
    <a:masterClrMapping/>
  </p:clrMapOvr>
  <mc:AlternateContent xmlns:mc="http://schemas.openxmlformats.org/markup-compatibility/2006" xmlns:p14="http://schemas.microsoft.com/office/powerpoint/2010/main">
    <mc:Choice Requires="p14">
      <p:transition spd="slow" p14:dur="2000" advTm="61563"/>
    </mc:Choice>
    <mc:Fallback xmlns="">
      <p:transition spd="slow" advTm="61563"/>
    </mc:Fallback>
  </mc:AlternateContent>
  <p:timing>
    <p:tnLst>
      <p:par>
        <p:cTn id="1" dur="indefinite" restart="never" nodeType="tmRoot"/>
      </p:par>
    </p:tnLst>
  </p:timing>
  <p:extLst mod="1"/>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1544" y="260648"/>
            <a:ext cx="8352928" cy="6242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5433095"/>
      </p:ext>
    </p:extLst>
  </p:cSld>
  <p:clrMapOvr>
    <a:masterClrMapping/>
  </p:clrMapOvr>
  <mc:AlternateContent xmlns:mc="http://schemas.openxmlformats.org/markup-compatibility/2006" xmlns:p14="http://schemas.microsoft.com/office/powerpoint/2010/main">
    <mc:Choice Requires="p14">
      <p:transition spd="slow" p14:dur="2000" advTm="59464"/>
    </mc:Choice>
    <mc:Fallback xmlns="">
      <p:transition spd="slow" advTm="59464"/>
    </mc:Fallback>
  </mc:AlternateContent>
  <p:timing>
    <p:tnLst>
      <p:par>
        <p:cTn id="1" dur="indefinite" restart="never" nodeType="tmRoot"/>
      </p:par>
    </p:tnLst>
  </p:timing>
  <p:extLst mod="1"/>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1384" y="764704"/>
            <a:ext cx="10729192" cy="3600400"/>
          </a:xfrm>
        </p:spPr>
        <p:txBody>
          <a:bodyPr>
            <a:normAutofit fontScale="70000" lnSpcReduction="20000"/>
          </a:bodyPr>
          <a:lstStyle/>
          <a:p>
            <a:r>
              <a:rPr lang="en-US" sz="2600" dirty="0"/>
              <a:t>Example:</a:t>
            </a:r>
            <a:br>
              <a:rPr lang="en-US" sz="2600" dirty="0"/>
            </a:br>
            <a:r>
              <a:rPr lang="en-US" sz="2600" dirty="0"/>
              <a:t>A patient staying in Class C incurs a bill of $8,000. If all the expenses are within the MediShield claimable limits (A), the total claimable amount is $8,000.</a:t>
            </a:r>
          </a:p>
          <a:p>
            <a:r>
              <a:rPr lang="en-US" sz="2600" dirty="0"/>
              <a:t>(B) Deductible</a:t>
            </a:r>
            <a:br>
              <a:rPr lang="en-US" sz="2600" dirty="0"/>
            </a:br>
            <a:r>
              <a:rPr lang="en-US" sz="2600" dirty="0"/>
              <a:t>As he is staying in a Class C ward, the deductible payable by the policyholder is $1,500.</a:t>
            </a:r>
          </a:p>
          <a:p>
            <a:r>
              <a:rPr lang="en-US" sz="2600" dirty="0"/>
              <a:t>(C) Co-insurance</a:t>
            </a:r>
            <a:br>
              <a:rPr lang="en-US" sz="2600" dirty="0"/>
            </a:br>
            <a:r>
              <a:rPr lang="en-US" sz="2600" dirty="0"/>
              <a:t>The co-insurance he has to pay is computed as follows:</a:t>
            </a:r>
            <a:br>
              <a:rPr lang="en-US" sz="2600" dirty="0"/>
            </a:br>
            <a:r>
              <a:rPr lang="en-US" sz="2600" dirty="0"/>
              <a:t>- 20% of the claimable amount from $1,501 to $3,000: 20% x $1,500 = $300</a:t>
            </a:r>
            <a:br>
              <a:rPr lang="en-US" sz="2600" dirty="0"/>
            </a:br>
            <a:r>
              <a:rPr lang="en-US" sz="2600" dirty="0"/>
              <a:t>- 15% of the claimable amount from $3,001 to $5,000: 15% x $2,000 = $300</a:t>
            </a:r>
            <a:br>
              <a:rPr lang="en-US" sz="2600" dirty="0"/>
            </a:br>
            <a:r>
              <a:rPr lang="en-US" sz="2600" dirty="0"/>
              <a:t>- 10% of the claimable amount above $5,000: 10% x $3,000 = $300</a:t>
            </a:r>
            <a:br>
              <a:rPr lang="en-US" sz="2600" dirty="0"/>
            </a:br>
            <a:r>
              <a:rPr lang="en-US" sz="2600" dirty="0"/>
              <a:t>Hence, the total co-insurance payable is $900 (i.e. $300 + $300 + $300).</a:t>
            </a:r>
          </a:p>
          <a:p>
            <a:r>
              <a:rPr lang="en-US" sz="2600" dirty="0"/>
              <a:t>Final MediShield payout</a:t>
            </a:r>
            <a:br>
              <a:rPr lang="en-US" sz="2600" dirty="0"/>
            </a:br>
            <a:r>
              <a:rPr lang="en-US" sz="2600" dirty="0"/>
              <a:t>Out of the total $8,000, the patient will need to pay $2,400 ($1,500 for deductible and $900 for co-insurance) by Medisave or cash.</a:t>
            </a:r>
          </a:p>
          <a:p>
            <a:pPr marL="0" indent="0">
              <a:buNone/>
            </a:pPr>
            <a:endParaRPr lang="en-US" sz="1200" dirty="0"/>
          </a:p>
        </p:txBody>
      </p:sp>
      <p:pic>
        <p:nvPicPr>
          <p:cNvPr id="4098" name="Picture 2" descr="C:\Documents and Settings\jeganathansd\Desktop\pic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6545" y="4581128"/>
            <a:ext cx="7772400" cy="19812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439816" y="364014"/>
            <a:ext cx="4800600" cy="369332"/>
          </a:xfrm>
          <a:prstGeom prst="rect">
            <a:avLst/>
          </a:prstGeom>
          <a:noFill/>
        </p:spPr>
        <p:txBody>
          <a:bodyPr wrap="square" rtlCol="0">
            <a:spAutoFit/>
          </a:bodyPr>
          <a:lstStyle/>
          <a:p>
            <a:r>
              <a:rPr lang="en-US" b="1" dirty="0">
                <a:solidFill>
                  <a:prstClr val="black"/>
                </a:solidFill>
              </a:rPr>
              <a:t>How </a:t>
            </a:r>
            <a:r>
              <a:rPr lang="en-US" b="1" dirty="0" err="1">
                <a:solidFill>
                  <a:prstClr val="black"/>
                </a:solidFill>
              </a:rPr>
              <a:t>Medi</a:t>
            </a:r>
            <a:r>
              <a:rPr lang="en-US" b="1" dirty="0">
                <a:solidFill>
                  <a:prstClr val="black"/>
                </a:solidFill>
              </a:rPr>
              <a:t> Shield Works</a:t>
            </a:r>
            <a:endParaRPr lang="en-SG" dirty="0">
              <a:solidFill>
                <a:prstClr val="black"/>
              </a:solidFill>
            </a:endParaRPr>
          </a:p>
        </p:txBody>
      </p:sp>
    </p:spTree>
    <p:extLst>
      <p:ext uri="{BB962C8B-B14F-4D97-AF65-F5344CB8AC3E}">
        <p14:creationId xmlns:p14="http://schemas.microsoft.com/office/powerpoint/2010/main" val="1697136518"/>
      </p:ext>
    </p:extLst>
  </p:cSld>
  <p:clrMapOvr>
    <a:masterClrMapping/>
  </p:clrMapOvr>
  <mc:AlternateContent xmlns:mc="http://schemas.openxmlformats.org/markup-compatibility/2006" xmlns:p14="http://schemas.microsoft.com/office/powerpoint/2010/main">
    <mc:Choice Requires="p14">
      <p:transition spd="slow" p14:dur="2000" advTm="122137"/>
    </mc:Choice>
    <mc:Fallback xmlns="">
      <p:transition spd="slow" advTm="122137"/>
    </mc:Fallback>
  </mc:AlternateContent>
  <p:timing>
    <p:tnLst>
      <p:par>
        <p:cTn id="1" dur="indefinite" restart="never" nodeType="tmRoot"/>
      </p:par>
    </p:tnLst>
  </p:timing>
  <p:extLst mod="1"/>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When do you expect to activate </a:t>
            </a:r>
            <a:r>
              <a:rPr lang="en-US" dirty="0" err="1" smtClean="0"/>
              <a:t>medishield</a:t>
            </a:r>
            <a:r>
              <a:rPr lang="en-US" dirty="0" smtClean="0"/>
              <a:t>?</a:t>
            </a:r>
          </a:p>
          <a:p>
            <a:pPr marL="514350" indent="-514350">
              <a:buFont typeface="+mj-lt"/>
              <a:buAutoNum type="arabicPeriod"/>
            </a:pPr>
            <a:r>
              <a:rPr lang="en-US" dirty="0" smtClean="0"/>
              <a:t>How much premium would you have paid by then?</a:t>
            </a:r>
          </a:p>
          <a:p>
            <a:pPr marL="514350" indent="-514350">
              <a:buFont typeface="+mj-lt"/>
              <a:buAutoNum type="arabicPeriod"/>
            </a:pPr>
            <a:r>
              <a:rPr lang="en-US" dirty="0" smtClean="0"/>
              <a:t>How much can </a:t>
            </a:r>
            <a:r>
              <a:rPr lang="en-US" dirty="0" err="1" smtClean="0"/>
              <a:t>medisave</a:t>
            </a:r>
            <a:r>
              <a:rPr lang="en-US" dirty="0" smtClean="0"/>
              <a:t> or income shield help?</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86011"/>
    </mc:Choice>
    <mc:Fallback xmlns="">
      <p:transition spd="slow" advTm="86011"/>
    </mc:Fallback>
  </mc:AlternateContent>
  <p:timing>
    <p:tnLst>
      <p:par>
        <p:cTn id="1" dur="indefinite" restart="never" nodeType="tmRoot"/>
      </p:par>
    </p:tnLst>
  </p:timing>
  <p:extLst mod="1"/>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260648"/>
            <a:ext cx="8280920" cy="1512168"/>
          </a:xfrm>
        </p:spPr>
        <p:txBody>
          <a:bodyPr>
            <a:normAutofit fontScale="90000"/>
          </a:bodyPr>
          <a:lstStyle/>
          <a:p>
            <a:r>
              <a:rPr lang="en-US" dirty="0" smtClean="0"/>
              <a:t>Hospital bill size </a:t>
            </a:r>
            <a:r>
              <a:rPr lang="en-US" sz="1800" dirty="0">
                <a:hlinkClick r:id="rId2"/>
              </a:rPr>
              <a:t>http://www.moh.gov.sg/content/moh_web/home/costs_and_financing/HospitalBillSize.html</a:t>
            </a:r>
            <a:r>
              <a:rPr lang="en-US" sz="1800" dirty="0"/>
              <a:t/>
            </a:r>
            <a:br>
              <a:rPr lang="en-US" sz="1800" dirty="0"/>
            </a:br>
            <a:r>
              <a:rPr lang="en-US" sz="1800" dirty="0"/>
              <a:t/>
            </a:r>
            <a:br>
              <a:rPr lang="en-US" sz="1800" dirty="0"/>
            </a:br>
            <a:r>
              <a:rPr lang="en-US" sz="2200" dirty="0"/>
              <a:t>The medical fees are based on the 50 percentile for B2 charges at NUH</a:t>
            </a:r>
          </a:p>
        </p:txBody>
      </p:sp>
      <p:sp>
        <p:nvSpPr>
          <p:cNvPr id="3" name="Content Placeholder 2"/>
          <p:cNvSpPr>
            <a:spLocks noGrp="1"/>
          </p:cNvSpPr>
          <p:nvPr>
            <p:ph idx="1"/>
          </p:nvPr>
        </p:nvSpPr>
        <p:spPr>
          <a:xfrm>
            <a:off x="1127448" y="2060848"/>
            <a:ext cx="3888432" cy="4176464"/>
          </a:xfrm>
        </p:spPr>
        <p:txBody>
          <a:bodyPr>
            <a:normAutofit lnSpcReduction="10000"/>
          </a:bodyPr>
          <a:lstStyle/>
          <a:p>
            <a:pPr>
              <a:buNone/>
            </a:pPr>
            <a:endParaRPr lang="en-US" sz="1800" dirty="0"/>
          </a:p>
          <a:p>
            <a:pPr>
              <a:buNone/>
            </a:pPr>
            <a:r>
              <a:rPr lang="en-US" sz="2000" dirty="0"/>
              <a:t>Outpatient/Day surgery</a:t>
            </a:r>
          </a:p>
          <a:p>
            <a:pPr>
              <a:buNone/>
            </a:pPr>
            <a:r>
              <a:rPr lang="en-US" sz="2000" dirty="0">
                <a:solidFill>
                  <a:srgbClr val="FF0000"/>
                </a:solidFill>
              </a:rPr>
              <a:t>Cancer			variable</a:t>
            </a:r>
          </a:p>
          <a:p>
            <a:pPr>
              <a:buNone/>
            </a:pPr>
            <a:r>
              <a:rPr lang="en-US" sz="2000" dirty="0"/>
              <a:t>Cataract surgery		$993</a:t>
            </a:r>
          </a:p>
          <a:p>
            <a:pPr>
              <a:buNone/>
            </a:pPr>
            <a:r>
              <a:rPr lang="en-US" sz="2000" dirty="0"/>
              <a:t>Carpal Tunnel		$619</a:t>
            </a:r>
          </a:p>
          <a:p>
            <a:pPr>
              <a:buNone/>
            </a:pPr>
            <a:r>
              <a:rPr lang="en-US" sz="2000" dirty="0"/>
              <a:t>OGD / colonoscopy		$277 / $ 345</a:t>
            </a:r>
          </a:p>
          <a:p>
            <a:pPr>
              <a:buNone/>
            </a:pPr>
            <a:endParaRPr lang="en-US" sz="2000" dirty="0"/>
          </a:p>
          <a:p>
            <a:pPr>
              <a:buNone/>
            </a:pPr>
            <a:r>
              <a:rPr lang="en-US" sz="2000" dirty="0">
                <a:solidFill>
                  <a:srgbClr val="FF0000"/>
                </a:solidFill>
              </a:rPr>
              <a:t>Dialysis (patient @ NKF blog)</a:t>
            </a:r>
          </a:p>
          <a:p>
            <a:pPr>
              <a:buNone/>
            </a:pPr>
            <a:r>
              <a:rPr lang="en-US" sz="2000" dirty="0"/>
              <a:t>$130/session at full cost. 	</a:t>
            </a:r>
          </a:p>
          <a:p>
            <a:pPr>
              <a:buNone/>
            </a:pPr>
            <a:r>
              <a:rPr lang="en-US" sz="2000" dirty="0"/>
              <a:t>$130 x 12 = $1560	</a:t>
            </a:r>
          </a:p>
          <a:p>
            <a:pPr>
              <a:buNone/>
            </a:pPr>
            <a:r>
              <a:rPr lang="en-US" sz="2000" dirty="0"/>
              <a:t>Needy patients pay &lt; $50/session</a:t>
            </a:r>
          </a:p>
          <a:p>
            <a:pPr>
              <a:buNone/>
            </a:pPr>
            <a:endParaRPr lang="en-US" sz="1800" dirty="0"/>
          </a:p>
          <a:p>
            <a:pPr>
              <a:buNone/>
            </a:pPr>
            <a:endParaRPr lang="en-US" sz="1800" dirty="0">
              <a:solidFill>
                <a:srgbClr val="FF0000"/>
              </a:solidFill>
            </a:endParaRPr>
          </a:p>
        </p:txBody>
      </p:sp>
      <p:sp>
        <p:nvSpPr>
          <p:cNvPr id="5" name="TextBox 4"/>
          <p:cNvSpPr txBox="1"/>
          <p:nvPr/>
        </p:nvSpPr>
        <p:spPr>
          <a:xfrm>
            <a:off x="6960096" y="2276872"/>
            <a:ext cx="4032448" cy="3170099"/>
          </a:xfrm>
          <a:prstGeom prst="rect">
            <a:avLst/>
          </a:prstGeom>
          <a:noFill/>
        </p:spPr>
        <p:txBody>
          <a:bodyPr wrap="square" rtlCol="0">
            <a:spAutoFit/>
          </a:bodyPr>
          <a:lstStyle/>
          <a:p>
            <a:pPr>
              <a:buNone/>
            </a:pPr>
            <a:r>
              <a:rPr lang="en-US" sz="2000" dirty="0"/>
              <a:t>Inpatient</a:t>
            </a:r>
          </a:p>
          <a:p>
            <a:pPr>
              <a:buNone/>
            </a:pPr>
            <a:r>
              <a:rPr lang="en-US" sz="2000" dirty="0"/>
              <a:t>Anemia			$1064</a:t>
            </a:r>
          </a:p>
          <a:p>
            <a:pPr>
              <a:buNone/>
            </a:pPr>
            <a:r>
              <a:rPr lang="en-US" sz="2000" dirty="0"/>
              <a:t>Asthma			$370</a:t>
            </a:r>
          </a:p>
          <a:p>
            <a:pPr>
              <a:buNone/>
            </a:pPr>
            <a:r>
              <a:rPr lang="en-US" sz="2000" dirty="0"/>
              <a:t>Stroke			$1769</a:t>
            </a:r>
          </a:p>
          <a:p>
            <a:pPr>
              <a:buNone/>
            </a:pPr>
            <a:r>
              <a:rPr lang="en-US" sz="2000" dirty="0"/>
              <a:t>Heart failure		$1415</a:t>
            </a:r>
          </a:p>
          <a:p>
            <a:pPr>
              <a:buNone/>
            </a:pPr>
            <a:r>
              <a:rPr lang="en-US" sz="2000" dirty="0">
                <a:solidFill>
                  <a:srgbClr val="FF0000"/>
                </a:solidFill>
              </a:rPr>
              <a:t>AMI with PTCA		$4768</a:t>
            </a:r>
          </a:p>
          <a:p>
            <a:pPr>
              <a:buNone/>
            </a:pPr>
            <a:r>
              <a:rPr lang="en-US" sz="2000" dirty="0"/>
              <a:t>Hernia Op		$1401</a:t>
            </a:r>
          </a:p>
          <a:p>
            <a:pPr>
              <a:buNone/>
            </a:pPr>
            <a:r>
              <a:rPr lang="en-US" sz="2000" dirty="0">
                <a:solidFill>
                  <a:srgbClr val="FF0000"/>
                </a:solidFill>
              </a:rPr>
              <a:t>TKR			$5727</a:t>
            </a:r>
          </a:p>
          <a:p>
            <a:pPr>
              <a:buNone/>
            </a:pPr>
            <a:r>
              <a:rPr lang="en-US" sz="2000" dirty="0">
                <a:solidFill>
                  <a:srgbClr val="FF0000"/>
                </a:solidFill>
              </a:rPr>
              <a:t>Bypass			$6268	</a:t>
            </a:r>
          </a:p>
          <a:p>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2000" advTm="218630"/>
    </mc:Choice>
    <mc:Fallback xmlns="">
      <p:transition spd="slow" advTm="218630"/>
    </mc:Fallback>
  </mc:AlternateContent>
  <p:timing>
    <p:tnLst>
      <p:par>
        <p:cTn id="1" dur="indefinite" restart="never" nodeType="tmRoot"/>
      </p:par>
    </p:tnLst>
  </p:timing>
  <p:extLst mod="1"/>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1344" y="0"/>
            <a:ext cx="11665296" cy="6740307"/>
          </a:xfrm>
          <a:prstGeom prst="rect">
            <a:avLst/>
          </a:prstGeom>
          <a:noFill/>
        </p:spPr>
        <p:txBody>
          <a:bodyPr wrap="square" rtlCol="0">
            <a:spAutoFit/>
          </a:bodyPr>
          <a:lstStyle/>
          <a:p>
            <a:r>
              <a:rPr lang="en-US" sz="2400" b="1" dirty="0"/>
              <a:t>Cancer</a:t>
            </a:r>
          </a:p>
          <a:p>
            <a:r>
              <a:rPr lang="en-US" sz="2400" dirty="0" err="1" smtClean="0"/>
              <a:t>Medisave</a:t>
            </a:r>
            <a:r>
              <a:rPr lang="en-US" sz="2400" dirty="0" smtClean="0"/>
              <a:t> pays $270 </a:t>
            </a:r>
            <a:r>
              <a:rPr lang="en-US" sz="2400" dirty="0"/>
              <a:t>per week </a:t>
            </a:r>
            <a:r>
              <a:rPr lang="en-US" sz="2400" dirty="0" smtClean="0"/>
              <a:t>or $1240 </a:t>
            </a:r>
            <a:r>
              <a:rPr lang="en-US" sz="2400" dirty="0"/>
              <a:t>per month</a:t>
            </a:r>
          </a:p>
          <a:p>
            <a:endParaRPr lang="en-US" sz="2400" dirty="0"/>
          </a:p>
          <a:p>
            <a:r>
              <a:rPr lang="en-US" sz="2400" b="1" dirty="0"/>
              <a:t>Dialysis</a:t>
            </a:r>
          </a:p>
          <a:p>
            <a:r>
              <a:rPr lang="en-US" sz="2400" dirty="0" err="1" smtClean="0"/>
              <a:t>Medisave</a:t>
            </a:r>
            <a:r>
              <a:rPr lang="en-US" sz="2400" dirty="0" smtClean="0"/>
              <a:t> pays $1000 </a:t>
            </a:r>
            <a:r>
              <a:rPr lang="en-US" sz="2400" dirty="0"/>
              <a:t>per month</a:t>
            </a:r>
          </a:p>
          <a:p>
            <a:r>
              <a:rPr lang="en-US" sz="2400" dirty="0"/>
              <a:t>So </a:t>
            </a:r>
            <a:r>
              <a:rPr lang="en-US" sz="2400" dirty="0" smtClean="0"/>
              <a:t>if the full cost of dialysis is $1560, you </a:t>
            </a:r>
            <a:r>
              <a:rPr lang="en-US" sz="2400" dirty="0"/>
              <a:t>can </a:t>
            </a:r>
            <a:r>
              <a:rPr lang="en-US" sz="2400" dirty="0" smtClean="0"/>
              <a:t>only pay </a:t>
            </a:r>
            <a:r>
              <a:rPr lang="en-US" sz="2400" dirty="0"/>
              <a:t>$560 per month or $ 6720 per year</a:t>
            </a:r>
          </a:p>
          <a:p>
            <a:r>
              <a:rPr lang="en-US" sz="2400" dirty="0"/>
              <a:t>At 60 yrs old , premium is $1150 which can be paid by </a:t>
            </a:r>
            <a:r>
              <a:rPr lang="en-US" sz="2400" dirty="0" err="1"/>
              <a:t>medisave</a:t>
            </a:r>
            <a:endParaRPr lang="en-US" sz="2400" dirty="0"/>
          </a:p>
          <a:p>
            <a:endParaRPr lang="en-US" sz="2400" dirty="0"/>
          </a:p>
          <a:p>
            <a:r>
              <a:rPr lang="en-US" sz="2400" b="1" dirty="0"/>
              <a:t>Bypass</a:t>
            </a:r>
          </a:p>
          <a:p>
            <a:r>
              <a:rPr lang="en-US" sz="2400" dirty="0"/>
              <a:t>Cost $6268</a:t>
            </a:r>
          </a:p>
          <a:p>
            <a:r>
              <a:rPr lang="en-US" sz="2400" dirty="0" err="1" smtClean="0"/>
              <a:t>Medisave</a:t>
            </a:r>
            <a:r>
              <a:rPr lang="en-US" sz="2400" dirty="0" smtClean="0"/>
              <a:t> Deductible </a:t>
            </a:r>
            <a:r>
              <a:rPr lang="en-US" sz="2400" dirty="0"/>
              <a:t>is $2000</a:t>
            </a:r>
          </a:p>
          <a:p>
            <a:r>
              <a:rPr lang="en-US" sz="2400" dirty="0"/>
              <a:t>maximum payable  after co-insurance &amp; assuming no claim limits for ward or procedure</a:t>
            </a:r>
          </a:p>
          <a:p>
            <a:r>
              <a:rPr lang="en-US" sz="2400" dirty="0"/>
              <a:t>$2000 + $( next 1000 x 0.2)  + $ ( next 2000 x 0.15 ) + $ ( next 1268 x 0. 1)</a:t>
            </a:r>
          </a:p>
          <a:p>
            <a:r>
              <a:rPr lang="en-US" sz="2400" dirty="0"/>
              <a:t>= $2626  which can be paid by </a:t>
            </a:r>
            <a:r>
              <a:rPr lang="en-US" sz="2400" dirty="0" err="1"/>
              <a:t>medisave</a:t>
            </a:r>
            <a:endParaRPr lang="en-US" sz="2400" dirty="0"/>
          </a:p>
          <a:p>
            <a:endParaRPr lang="en-US" sz="2400" dirty="0"/>
          </a:p>
          <a:p>
            <a:r>
              <a:rPr lang="en-US" sz="2400" dirty="0"/>
              <a:t>Remember that SOC visits are not claimable</a:t>
            </a:r>
          </a:p>
          <a:p>
            <a:r>
              <a:rPr lang="en-US" sz="2400" dirty="0"/>
              <a:t>Most Singaporeans already enjoy reduced health care cost if  they are under the subsidized ward or outpatient. It is 50% or more subsidies and form the greatest financial help received</a:t>
            </a:r>
          </a:p>
        </p:txBody>
      </p:sp>
    </p:spTree>
  </p:cSld>
  <p:clrMapOvr>
    <a:masterClrMapping/>
  </p:clrMapOvr>
  <mc:AlternateContent xmlns:mc="http://schemas.openxmlformats.org/markup-compatibility/2006" xmlns:p14="http://schemas.microsoft.com/office/powerpoint/2010/main">
    <mc:Choice Requires="p14">
      <p:transition spd="slow" p14:dur="2000" advTm="225875"/>
    </mc:Choice>
    <mc:Fallback xmlns="">
      <p:transition spd="slow" advTm="225875"/>
    </mc:Fallback>
  </mc:AlternateContent>
  <p:timing>
    <p:tnLst>
      <p:par>
        <p:cTn id="1" dur="indefinite" restart="never" nodeType="tmRoot"/>
      </p:par>
    </p:tnLst>
  </p:timing>
  <p:extLst mod="1"/>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SG" b="1" dirty="0"/>
              <a:t>Prime Minister's National Day </a:t>
            </a:r>
            <a:r>
              <a:rPr lang="en-SG" b="1" dirty="0" smtClean="0"/>
              <a:t>Rally</a:t>
            </a:r>
            <a:r>
              <a:rPr lang="en-SG" b="1" dirty="0"/>
              <a:t> </a:t>
            </a:r>
            <a:r>
              <a:rPr lang="en-SG" b="1" i="1" dirty="0" smtClean="0"/>
              <a:t>18 </a:t>
            </a:r>
            <a:r>
              <a:rPr lang="en-SG" b="1" i="1" dirty="0"/>
              <a:t>Aug </a:t>
            </a:r>
            <a:r>
              <a:rPr lang="en-SG" b="1" i="1" dirty="0" smtClean="0"/>
              <a:t>2013</a:t>
            </a:r>
            <a:endParaRPr lang="en-US" dirty="0"/>
          </a:p>
        </p:txBody>
      </p:sp>
      <p:sp>
        <p:nvSpPr>
          <p:cNvPr id="3" name="Content Placeholder 2"/>
          <p:cNvSpPr>
            <a:spLocks noGrp="1"/>
          </p:cNvSpPr>
          <p:nvPr>
            <p:ph idx="1"/>
          </p:nvPr>
        </p:nvSpPr>
        <p:spPr/>
        <p:txBody>
          <a:bodyPr/>
          <a:lstStyle/>
          <a:p>
            <a:pPr marL="0" indent="0">
              <a:buNone/>
            </a:pPr>
            <a:r>
              <a:rPr lang="en-SG" dirty="0"/>
              <a:t>On help with large hospital bills: Singaporeans can look forward to greater assurance for healthcare bills with a revamped </a:t>
            </a:r>
            <a:r>
              <a:rPr lang="en-SG" dirty="0" err="1"/>
              <a:t>MediShield</a:t>
            </a:r>
            <a:r>
              <a:rPr lang="en-SG" dirty="0"/>
              <a:t>. Called </a:t>
            </a:r>
            <a:r>
              <a:rPr lang="en-SG" dirty="0" err="1"/>
              <a:t>MediShield</a:t>
            </a:r>
            <a:r>
              <a:rPr lang="en-SG" dirty="0"/>
              <a:t> Life, it will offer </a:t>
            </a:r>
            <a:r>
              <a:rPr lang="en-SG" dirty="0">
                <a:solidFill>
                  <a:srgbClr val="FF0000"/>
                </a:solidFill>
              </a:rPr>
              <a:t>universal coverage</a:t>
            </a:r>
            <a:r>
              <a:rPr lang="en-SG" dirty="0"/>
              <a:t> for all Singaporeans for life, and give better protection against </a:t>
            </a:r>
            <a:r>
              <a:rPr lang="en-SG" dirty="0">
                <a:solidFill>
                  <a:srgbClr val="FF0000"/>
                </a:solidFill>
              </a:rPr>
              <a:t>very large bills</a:t>
            </a:r>
            <a:r>
              <a:rPr lang="en-SG" dirty="0"/>
              <a:t>. Premiums will have to </a:t>
            </a:r>
            <a:r>
              <a:rPr lang="en-SG" dirty="0">
                <a:solidFill>
                  <a:srgbClr val="FF0000"/>
                </a:solidFill>
              </a:rPr>
              <a:t>increase</a:t>
            </a:r>
            <a:r>
              <a:rPr lang="en-SG" dirty="0"/>
              <a:t> for these benefits, with the Government helping those who cannot afford them. </a:t>
            </a:r>
            <a:endParaRPr lang="en-US" dirty="0"/>
          </a:p>
        </p:txBody>
      </p:sp>
    </p:spTree>
    <p:extLst>
      <p:ext uri="{BB962C8B-B14F-4D97-AF65-F5344CB8AC3E}">
        <p14:creationId xmlns:p14="http://schemas.microsoft.com/office/powerpoint/2010/main" val="1186084714"/>
      </p:ext>
    </p:extLst>
  </p:cSld>
  <p:clrMapOvr>
    <a:masterClrMapping/>
  </p:clrMapOvr>
  <mc:AlternateContent xmlns:mc="http://schemas.openxmlformats.org/markup-compatibility/2006" xmlns:p14="http://schemas.microsoft.com/office/powerpoint/2010/main">
    <mc:Choice Requires="p14">
      <p:transition spd="slow" p14:dur="2000" advTm="181052"/>
    </mc:Choice>
    <mc:Fallback xmlns="">
      <p:transition spd="slow" advTm="181052"/>
    </mc:Fallback>
  </mc:AlternateContent>
  <p:timing>
    <p:tnLst>
      <p:par>
        <p:cTn id="1" dur="indefinite" restart="never" nodeType="tmRoot"/>
      </p:par>
    </p:tnLst>
  </p:timing>
  <p:extLst mod="1"/>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618"/>
            <a:ext cx="10972800" cy="1143000"/>
          </a:xfrm>
        </p:spPr>
        <p:txBody>
          <a:bodyPr/>
          <a:lstStyle/>
          <a:p>
            <a:r>
              <a:rPr lang="en-US" dirty="0" smtClean="0"/>
              <a:t>Types &amp; Nature</a:t>
            </a:r>
            <a:endParaRPr lang="en-US" dirty="0"/>
          </a:p>
        </p:txBody>
      </p:sp>
      <p:sp>
        <p:nvSpPr>
          <p:cNvPr id="3" name="Content Placeholder 2"/>
          <p:cNvSpPr>
            <a:spLocks noGrp="1"/>
          </p:cNvSpPr>
          <p:nvPr>
            <p:ph idx="1"/>
          </p:nvPr>
        </p:nvSpPr>
        <p:spPr>
          <a:xfrm>
            <a:off x="759247" y="1159072"/>
            <a:ext cx="10814992" cy="5698927"/>
          </a:xfrm>
        </p:spPr>
        <p:txBody>
          <a:bodyPr>
            <a:noAutofit/>
          </a:bodyPr>
          <a:lstStyle/>
          <a:p>
            <a:pPr marL="0" indent="0">
              <a:buNone/>
            </a:pPr>
            <a:r>
              <a:rPr lang="en-US" sz="2400" dirty="0" smtClean="0"/>
              <a:t>Types</a:t>
            </a:r>
          </a:p>
          <a:p>
            <a:r>
              <a:rPr lang="en-US" sz="2400" dirty="0" err="1" smtClean="0"/>
              <a:t>Eldershield</a:t>
            </a:r>
            <a:r>
              <a:rPr lang="en-US" sz="2400" dirty="0" smtClean="0"/>
              <a:t> 400</a:t>
            </a:r>
          </a:p>
          <a:p>
            <a:r>
              <a:rPr lang="en-US" sz="2400" dirty="0" err="1" smtClean="0"/>
              <a:t>Medishield</a:t>
            </a:r>
            <a:r>
              <a:rPr lang="en-US" sz="2400" dirty="0" smtClean="0"/>
              <a:t> </a:t>
            </a:r>
          </a:p>
          <a:p>
            <a:endParaRPr lang="en-US" sz="2400" dirty="0"/>
          </a:p>
          <a:p>
            <a:pPr marL="0" indent="0">
              <a:buNone/>
            </a:pPr>
            <a:r>
              <a:rPr lang="en-US" sz="2400" dirty="0" smtClean="0"/>
              <a:t>Nature</a:t>
            </a:r>
          </a:p>
          <a:p>
            <a:r>
              <a:rPr lang="en-US" sz="2400" dirty="0" smtClean="0"/>
              <a:t>Opt out scheme</a:t>
            </a:r>
          </a:p>
          <a:p>
            <a:r>
              <a:rPr lang="en-US" sz="2400" dirty="0" smtClean="0"/>
              <a:t>Insurance.  Not subsidy, charity or savings program</a:t>
            </a:r>
          </a:p>
          <a:p>
            <a:r>
              <a:rPr lang="en-US" sz="2400" dirty="0" smtClean="0"/>
              <a:t>No surrender value</a:t>
            </a:r>
          </a:p>
          <a:p>
            <a:r>
              <a:rPr lang="en-US" sz="2400" dirty="0" smtClean="0"/>
              <a:t>Declaration of current disability / current illness</a:t>
            </a:r>
          </a:p>
          <a:p>
            <a:r>
              <a:rPr lang="en-US" sz="2400" dirty="0" smtClean="0"/>
              <a:t>Both are upgradeable to higher payouts</a:t>
            </a:r>
          </a:p>
          <a:p>
            <a:r>
              <a:rPr lang="en-US" sz="2400" dirty="0" err="1" smtClean="0"/>
              <a:t>Medishield</a:t>
            </a:r>
            <a:r>
              <a:rPr lang="en-US" sz="2400" dirty="0" smtClean="0"/>
              <a:t> is run by CPF, </a:t>
            </a:r>
            <a:r>
              <a:rPr lang="en-US" sz="2400" dirty="0" err="1" smtClean="0"/>
              <a:t>eldershield</a:t>
            </a:r>
            <a:r>
              <a:rPr lang="en-US" sz="2400" dirty="0" smtClean="0"/>
              <a:t> is outsourced to 3 private insurance ( NTUC, Aviva &amp; Great Eastern)</a:t>
            </a:r>
          </a:p>
          <a:p>
            <a:r>
              <a:rPr lang="en-US" sz="2400" dirty="0" smtClean="0"/>
              <a:t>All insurance is measure of risk &amp; rewards</a:t>
            </a:r>
            <a:endParaRPr lang="en-US" sz="2400" dirty="0"/>
          </a:p>
        </p:txBody>
      </p:sp>
    </p:spTree>
    <p:extLst>
      <p:ext uri="{BB962C8B-B14F-4D97-AF65-F5344CB8AC3E}">
        <p14:creationId xmlns:p14="http://schemas.microsoft.com/office/powerpoint/2010/main" val="3231411517"/>
      </p:ext>
    </p:extLst>
  </p:cSld>
  <p:clrMapOvr>
    <a:masterClrMapping/>
  </p:clrMapOvr>
  <mc:AlternateContent xmlns:mc="http://schemas.openxmlformats.org/markup-compatibility/2006" xmlns:p14="http://schemas.microsoft.com/office/powerpoint/2010/main">
    <mc:Choice Requires="p14">
      <p:transition spd="slow" p14:dur="2000" advTm="159634"/>
    </mc:Choice>
    <mc:Fallback xmlns="">
      <p:transition spd="slow" advTm="159634"/>
    </mc:Fallback>
  </mc:AlternateContent>
  <p:timing>
    <p:tnLst>
      <p:par>
        <p:cTn id="1" dur="indefinite" restart="never" nodeType="tmRoot"/>
      </p:par>
    </p:tnLst>
  </p:timing>
  <p:extLst mod="1"/>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Eldershield</a:t>
            </a:r>
            <a:r>
              <a:rPr lang="en-US" dirty="0" smtClean="0"/>
              <a:t> 400</a:t>
            </a:r>
            <a:endParaRPr lang="en-US" dirty="0"/>
          </a:p>
        </p:txBody>
      </p:sp>
      <p:sp>
        <p:nvSpPr>
          <p:cNvPr id="3" name="Content Placeholder 2"/>
          <p:cNvSpPr>
            <a:spLocks noGrp="1"/>
          </p:cNvSpPr>
          <p:nvPr>
            <p:ph idx="1"/>
          </p:nvPr>
        </p:nvSpPr>
        <p:spPr>
          <a:xfrm>
            <a:off x="609600" y="1417638"/>
            <a:ext cx="10972800" cy="4963689"/>
          </a:xfrm>
        </p:spPr>
        <p:txBody>
          <a:bodyPr>
            <a:normAutofit lnSpcReduction="10000"/>
          </a:bodyPr>
          <a:lstStyle/>
          <a:p>
            <a:r>
              <a:rPr lang="en-SG" dirty="0" err="1"/>
              <a:t>ElderShield</a:t>
            </a:r>
            <a:r>
              <a:rPr lang="en-SG" dirty="0"/>
              <a:t> is an affordable severe disability insurance scheme which provides basic financial protection to those who need long-term care, especially during old age. It provides a monthly cash </a:t>
            </a:r>
            <a:r>
              <a:rPr lang="en-SG" dirty="0" err="1"/>
              <a:t>payout</a:t>
            </a:r>
            <a:r>
              <a:rPr lang="en-SG" dirty="0"/>
              <a:t> to help pay the out-of-pocket expenses for the care of a severely-disabled </a:t>
            </a:r>
            <a:r>
              <a:rPr lang="en-SG" dirty="0" smtClean="0"/>
              <a:t>person</a:t>
            </a:r>
          </a:p>
          <a:p>
            <a:endParaRPr lang="en-SG" dirty="0" smtClean="0"/>
          </a:p>
          <a:p>
            <a:r>
              <a:rPr lang="en-US" dirty="0"/>
              <a:t>As many as 1 in 12 elderly persons suffer from disabilities as a result of aging and illness which make them incapable of doing simple everyday activities. These people need long term care which can be expensive and may require financial help</a:t>
            </a:r>
            <a:r>
              <a:rPr lang="en-US" dirty="0" smtClean="0"/>
              <a:t>.</a:t>
            </a:r>
            <a:endParaRPr lang="en-US" dirty="0"/>
          </a:p>
        </p:txBody>
      </p:sp>
    </p:spTree>
    <p:extLst>
      <p:ext uri="{BB962C8B-B14F-4D97-AF65-F5344CB8AC3E}">
        <p14:creationId xmlns:p14="http://schemas.microsoft.com/office/powerpoint/2010/main" val="2185010625"/>
      </p:ext>
    </p:extLst>
  </p:cSld>
  <p:clrMapOvr>
    <a:masterClrMapping/>
  </p:clrMapOvr>
  <mc:AlternateContent xmlns:mc="http://schemas.openxmlformats.org/markup-compatibility/2006" xmlns:p14="http://schemas.microsoft.com/office/powerpoint/2010/main">
    <mc:Choice Requires="p14">
      <p:transition spd="slow" p14:dur="2000" advTm="96126"/>
    </mc:Choice>
    <mc:Fallback xmlns="">
      <p:transition spd="slow" advTm="96126"/>
    </mc:Fallback>
  </mc:AlternateContent>
  <p:timing>
    <p:tnLst>
      <p:par>
        <p:cTn id="1" dur="indefinite" restart="never" nodeType="tmRoot"/>
      </p:par>
    </p:tnLst>
  </p:timing>
  <p:extLst mod="1"/>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Eldershield</a:t>
            </a:r>
            <a:r>
              <a:rPr lang="en-US" dirty="0" smtClean="0"/>
              <a:t> 400</a:t>
            </a:r>
            <a:endParaRPr lang="en-US" dirty="0"/>
          </a:p>
        </p:txBody>
      </p:sp>
      <p:sp>
        <p:nvSpPr>
          <p:cNvPr id="3" name="Content Placeholder 2"/>
          <p:cNvSpPr>
            <a:spLocks noGrp="1"/>
          </p:cNvSpPr>
          <p:nvPr>
            <p:ph idx="1"/>
          </p:nvPr>
        </p:nvSpPr>
        <p:spPr/>
        <p:txBody>
          <a:bodyPr>
            <a:normAutofit lnSpcReduction="10000"/>
          </a:bodyPr>
          <a:lstStyle/>
          <a:p>
            <a:r>
              <a:rPr lang="en-US" dirty="0" smtClean="0"/>
              <a:t>&gt; 40 years old</a:t>
            </a:r>
          </a:p>
          <a:p>
            <a:r>
              <a:rPr lang="en-US" dirty="0" smtClean="0"/>
              <a:t>Currently not disabled</a:t>
            </a:r>
          </a:p>
          <a:p>
            <a:r>
              <a:rPr lang="en-US" dirty="0" smtClean="0"/>
              <a:t>Fixed premiums from 40-65 years old</a:t>
            </a:r>
          </a:p>
          <a:p>
            <a:r>
              <a:rPr lang="en-US" dirty="0" smtClean="0"/>
              <a:t>Covers severe disability</a:t>
            </a:r>
          </a:p>
          <a:p>
            <a:r>
              <a:rPr lang="en-US" dirty="0" smtClean="0"/>
              <a:t>Payout $400 x 72 months</a:t>
            </a:r>
          </a:p>
          <a:p>
            <a:pPr marL="0" indent="0">
              <a:buNone/>
            </a:pPr>
            <a:endParaRPr lang="en-US" dirty="0" smtClean="0"/>
          </a:p>
          <a:p>
            <a:pPr marL="0" indent="0">
              <a:buNone/>
            </a:pPr>
            <a:r>
              <a:rPr lang="en-US" dirty="0" smtClean="0"/>
              <a:t>Entry age premiums at 40</a:t>
            </a:r>
          </a:p>
          <a:p>
            <a:pPr marL="0" indent="0">
              <a:buNone/>
            </a:pPr>
            <a:r>
              <a:rPr lang="en-US" dirty="0" smtClean="0"/>
              <a:t>Male $174  </a:t>
            </a:r>
            <a:r>
              <a:rPr lang="en-US" dirty="0" err="1" smtClean="0"/>
              <a:t>vs</a:t>
            </a:r>
            <a:r>
              <a:rPr lang="en-US" dirty="0" smtClean="0"/>
              <a:t> Female $217</a:t>
            </a:r>
            <a:endParaRPr lang="en-US" dirty="0"/>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4041250665"/>
      </p:ext>
    </p:extLst>
  </p:cSld>
  <p:clrMapOvr>
    <a:masterClrMapping/>
  </p:clrMapOvr>
  <mc:AlternateContent xmlns:mc="http://schemas.openxmlformats.org/markup-compatibility/2006" xmlns:p14="http://schemas.microsoft.com/office/powerpoint/2010/main">
    <mc:Choice Requires="p14">
      <p:transition spd="slow" p14:dur="2000" advTm="101994"/>
    </mc:Choice>
    <mc:Fallback xmlns="">
      <p:transition spd="slow" advTm="101994"/>
    </mc:Fallback>
  </mc:AlternateContent>
  <p:timing>
    <p:tnLst>
      <p:par>
        <p:cTn id="1" dur="indefinite" restart="never" nodeType="tmRoot"/>
      </p:par>
    </p:tnLst>
  </p:timing>
  <p:extLst mod="1"/>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Eldershield</a:t>
            </a:r>
            <a:r>
              <a:rPr lang="en-US" dirty="0" smtClean="0"/>
              <a:t> payout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err="1"/>
              <a:t>ElderShield</a:t>
            </a:r>
            <a:r>
              <a:rPr lang="en-US" dirty="0"/>
              <a:t> provides a cash payout of every month to those who are severely disabled, those who are not able to do 3 or more of the following Activities of Daily Living </a:t>
            </a:r>
            <a:r>
              <a:rPr lang="en-US" dirty="0" smtClean="0"/>
              <a:t> </a:t>
            </a:r>
            <a:endParaRPr lang="en-US" dirty="0"/>
          </a:p>
          <a:p>
            <a:pPr marL="0" indent="0">
              <a:buNone/>
            </a:pPr>
            <a:r>
              <a:rPr lang="en-US" dirty="0"/>
              <a:t> </a:t>
            </a:r>
          </a:p>
          <a:p>
            <a:pPr marL="0" indent="0">
              <a:buNone/>
            </a:pPr>
            <a:r>
              <a:rPr lang="en-US" dirty="0"/>
              <a:t>A. Washing</a:t>
            </a:r>
          </a:p>
          <a:p>
            <a:pPr marL="0" indent="0">
              <a:buNone/>
            </a:pPr>
            <a:r>
              <a:rPr lang="en-US" dirty="0"/>
              <a:t>B. Dressing</a:t>
            </a:r>
          </a:p>
          <a:p>
            <a:pPr marL="0" indent="0">
              <a:buNone/>
            </a:pPr>
            <a:r>
              <a:rPr lang="en-US" dirty="0"/>
              <a:t>C. Feeding</a:t>
            </a:r>
          </a:p>
          <a:p>
            <a:pPr marL="0" indent="0">
              <a:buNone/>
            </a:pPr>
            <a:r>
              <a:rPr lang="en-US" dirty="0" smtClean="0"/>
              <a:t>D</a:t>
            </a:r>
            <a:r>
              <a:rPr lang="en-US" dirty="0"/>
              <a:t>. Toileting </a:t>
            </a:r>
          </a:p>
          <a:p>
            <a:pPr marL="0" indent="0">
              <a:buNone/>
            </a:pPr>
            <a:r>
              <a:rPr lang="en-US" dirty="0"/>
              <a:t>E. Mobility</a:t>
            </a:r>
          </a:p>
          <a:p>
            <a:pPr marL="0" indent="0">
              <a:buNone/>
            </a:pPr>
            <a:r>
              <a:rPr lang="en-US" dirty="0" smtClean="0"/>
              <a:t>F</a:t>
            </a:r>
            <a:r>
              <a:rPr lang="en-US" dirty="0"/>
              <a:t>. Transferring</a:t>
            </a:r>
          </a:p>
          <a:p>
            <a:pPr marL="0" indent="0">
              <a:buNone/>
            </a:pPr>
            <a:endParaRPr lang="en-US" dirty="0"/>
          </a:p>
        </p:txBody>
      </p:sp>
    </p:spTree>
    <p:extLst>
      <p:ext uri="{BB962C8B-B14F-4D97-AF65-F5344CB8AC3E}">
        <p14:creationId xmlns:p14="http://schemas.microsoft.com/office/powerpoint/2010/main" val="324195424"/>
      </p:ext>
    </p:extLst>
  </p:cSld>
  <p:clrMapOvr>
    <a:masterClrMapping/>
  </p:clrMapOvr>
  <mc:AlternateContent xmlns:mc="http://schemas.openxmlformats.org/markup-compatibility/2006" xmlns:p14="http://schemas.microsoft.com/office/powerpoint/2010/main">
    <mc:Choice Requires="p14">
      <p:transition spd="slow" p14:dur="2000" advTm="37441"/>
    </mc:Choice>
    <mc:Fallback xmlns="">
      <p:transition spd="slow" advTm="37441"/>
    </mc:Fallback>
  </mc:AlternateContent>
  <p:timing>
    <p:tnLst>
      <p:par>
        <p:cTn id="1" dur="indefinite" restart="never" nodeType="tmRoot"/>
      </p:par>
    </p:tnLst>
  </p:timing>
  <p:extLst mod="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pPr marL="0" indent="0">
              <a:buNone/>
            </a:pPr>
            <a:r>
              <a:rPr lang="en-US" dirty="0"/>
              <a:t>1.What are the illness that can cause such disability?</a:t>
            </a:r>
          </a:p>
          <a:p>
            <a:pPr marL="0" indent="0">
              <a:buNone/>
            </a:pPr>
            <a:r>
              <a:rPr lang="en-US" dirty="0"/>
              <a:t>2. When do you expect these disabilities to occur?</a:t>
            </a:r>
          </a:p>
          <a:p>
            <a:pPr marL="0" indent="0">
              <a:buNone/>
            </a:pPr>
            <a:r>
              <a:rPr lang="en-US" dirty="0"/>
              <a:t>3. How long do you expect a seriously disabled person to live?</a:t>
            </a:r>
          </a:p>
          <a:p>
            <a:pPr marL="0" indent="0">
              <a:buNone/>
            </a:pPr>
            <a:r>
              <a:rPr lang="en-US" dirty="0"/>
              <a:t>4. Money matters</a:t>
            </a:r>
          </a:p>
          <a:p>
            <a:pPr marL="0" indent="0">
              <a:buNone/>
            </a:pPr>
            <a:r>
              <a:rPr lang="en-US" dirty="0" smtClean="0"/>
              <a:t>5</a:t>
            </a:r>
            <a:r>
              <a:rPr lang="en-US" dirty="0"/>
              <a:t>. Who should take up </a:t>
            </a:r>
            <a:r>
              <a:rPr lang="en-US" dirty="0" err="1"/>
              <a:t>eldershield</a:t>
            </a:r>
            <a:r>
              <a:rPr lang="en-US" dirty="0"/>
              <a:t>?</a:t>
            </a:r>
          </a:p>
          <a:p>
            <a:pPr marL="0" indent="0">
              <a:buNone/>
            </a:pPr>
            <a:endParaRPr lang="en-US" dirty="0"/>
          </a:p>
        </p:txBody>
      </p:sp>
    </p:spTree>
    <p:extLst>
      <p:ext uri="{BB962C8B-B14F-4D97-AF65-F5344CB8AC3E}">
        <p14:creationId xmlns:p14="http://schemas.microsoft.com/office/powerpoint/2010/main" val="282969931"/>
      </p:ext>
    </p:extLst>
  </p:cSld>
  <p:clrMapOvr>
    <a:masterClrMapping/>
  </p:clrMapOvr>
  <mc:AlternateContent xmlns:mc="http://schemas.openxmlformats.org/markup-compatibility/2006" xmlns:p14="http://schemas.microsoft.com/office/powerpoint/2010/main">
    <mc:Choice Requires="p14">
      <p:transition spd="slow" p14:dur="2000" advTm="181947"/>
    </mc:Choice>
    <mc:Fallback xmlns="">
      <p:transition spd="slow" advTm="181947"/>
    </mc:Fallback>
  </mc:AlternateContent>
  <p:timing>
    <p:tnLst>
      <p:par>
        <p:cTn id="1" dur="indefinite" restart="never" nodeType="tmRoot"/>
      </p:par>
    </p:tnLst>
  </p:timing>
  <p:extLst mod="1"/>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3392" y="1113558"/>
            <a:ext cx="3672408" cy="1523781"/>
          </a:xfrm>
        </p:spPr>
        <p:txBody>
          <a:bodyPr/>
          <a:lstStyle/>
          <a:p>
            <a:pPr marL="0" indent="0">
              <a:spcBef>
                <a:spcPts val="600"/>
              </a:spcBef>
              <a:buNone/>
            </a:pPr>
            <a:r>
              <a:rPr lang="en-US" dirty="0" smtClean="0"/>
              <a:t>Premium</a:t>
            </a:r>
          </a:p>
          <a:p>
            <a:pPr marL="0" indent="0">
              <a:spcBef>
                <a:spcPts val="600"/>
              </a:spcBef>
              <a:buNone/>
            </a:pPr>
            <a:r>
              <a:rPr lang="en-US" dirty="0" smtClean="0"/>
              <a:t>$217x25=$5425</a:t>
            </a:r>
            <a:endParaRPr lang="en-US" dirty="0"/>
          </a:p>
        </p:txBody>
      </p:sp>
      <p:sp>
        <p:nvSpPr>
          <p:cNvPr id="5" name="TextBox 4"/>
          <p:cNvSpPr txBox="1"/>
          <p:nvPr/>
        </p:nvSpPr>
        <p:spPr>
          <a:xfrm>
            <a:off x="479376" y="3400468"/>
            <a:ext cx="3464247" cy="1569660"/>
          </a:xfrm>
          <a:prstGeom prst="rect">
            <a:avLst/>
          </a:prstGeom>
          <a:noFill/>
        </p:spPr>
        <p:txBody>
          <a:bodyPr wrap="square" rtlCol="0">
            <a:spAutoFit/>
          </a:bodyPr>
          <a:lstStyle/>
          <a:p>
            <a:r>
              <a:rPr lang="en-US" sz="3200" dirty="0"/>
              <a:t>Payouts</a:t>
            </a:r>
          </a:p>
          <a:p>
            <a:r>
              <a:rPr lang="en-US" sz="3200" dirty="0"/>
              <a:t>$400 x </a:t>
            </a:r>
            <a:r>
              <a:rPr lang="en-US" sz="3200" dirty="0" smtClean="0"/>
              <a:t>72=$</a:t>
            </a:r>
            <a:r>
              <a:rPr lang="en-US" sz="3200" dirty="0"/>
              <a:t>28 800</a:t>
            </a:r>
          </a:p>
          <a:p>
            <a:r>
              <a:rPr lang="en-US" sz="3200" dirty="0"/>
              <a:t>Not lump sum</a:t>
            </a:r>
          </a:p>
        </p:txBody>
      </p:sp>
      <p:sp>
        <p:nvSpPr>
          <p:cNvPr id="6" name="TextBox 5"/>
          <p:cNvSpPr txBox="1"/>
          <p:nvPr/>
        </p:nvSpPr>
        <p:spPr>
          <a:xfrm>
            <a:off x="494656" y="5733257"/>
            <a:ext cx="4104456" cy="584775"/>
          </a:xfrm>
          <a:prstGeom prst="rect">
            <a:avLst/>
          </a:prstGeom>
          <a:noFill/>
        </p:spPr>
        <p:txBody>
          <a:bodyPr wrap="square" rtlCol="0">
            <a:spAutoFit/>
          </a:bodyPr>
          <a:lstStyle/>
          <a:p>
            <a:r>
              <a:rPr lang="en-US" sz="3200" dirty="0"/>
              <a:t>Chance of payout 1:12</a:t>
            </a:r>
          </a:p>
        </p:txBody>
      </p:sp>
      <p:sp>
        <p:nvSpPr>
          <p:cNvPr id="7" name="TextBox 6"/>
          <p:cNvSpPr txBox="1"/>
          <p:nvPr/>
        </p:nvSpPr>
        <p:spPr>
          <a:xfrm>
            <a:off x="6240016" y="1268760"/>
            <a:ext cx="3816424" cy="1569660"/>
          </a:xfrm>
          <a:prstGeom prst="rect">
            <a:avLst/>
          </a:prstGeom>
          <a:noFill/>
        </p:spPr>
        <p:txBody>
          <a:bodyPr wrap="square" rtlCol="0">
            <a:spAutoFit/>
          </a:bodyPr>
          <a:lstStyle/>
          <a:p>
            <a:r>
              <a:rPr lang="en-US" sz="3200" dirty="0"/>
              <a:t>Power of Inflation</a:t>
            </a:r>
          </a:p>
          <a:p>
            <a:r>
              <a:rPr lang="en-US" sz="3200" dirty="0"/>
              <a:t>0.97</a:t>
            </a:r>
            <a:r>
              <a:rPr lang="en-US" sz="3200" baseline="30000" dirty="0"/>
              <a:t>30</a:t>
            </a:r>
            <a:r>
              <a:rPr lang="en-US" sz="3200" dirty="0"/>
              <a:t>=0.41</a:t>
            </a:r>
          </a:p>
          <a:p>
            <a:r>
              <a:rPr lang="en-US" sz="3200" dirty="0"/>
              <a:t>$400 x 0.41 = $160</a:t>
            </a:r>
          </a:p>
        </p:txBody>
      </p:sp>
      <p:sp>
        <p:nvSpPr>
          <p:cNvPr id="9" name="TextBox 8"/>
          <p:cNvSpPr txBox="1"/>
          <p:nvPr/>
        </p:nvSpPr>
        <p:spPr>
          <a:xfrm>
            <a:off x="5915980" y="3646689"/>
            <a:ext cx="6120680" cy="1077218"/>
          </a:xfrm>
          <a:prstGeom prst="rect">
            <a:avLst/>
          </a:prstGeom>
          <a:noFill/>
        </p:spPr>
        <p:txBody>
          <a:bodyPr wrap="square" rtlCol="0">
            <a:spAutoFit/>
          </a:bodyPr>
          <a:lstStyle/>
          <a:p>
            <a:r>
              <a:rPr lang="en-US" sz="3200" dirty="0"/>
              <a:t>Payout begins </a:t>
            </a:r>
            <a:r>
              <a:rPr lang="en-US" sz="3200" dirty="0" smtClean="0"/>
              <a:t>after claim is made</a:t>
            </a:r>
            <a:r>
              <a:rPr lang="en-US" sz="3200" dirty="0"/>
              <a:t>. </a:t>
            </a:r>
          </a:p>
          <a:p>
            <a:r>
              <a:rPr lang="en-US" sz="3200" dirty="0"/>
              <a:t>No backdate.</a:t>
            </a:r>
          </a:p>
        </p:txBody>
      </p:sp>
      <p:sp>
        <p:nvSpPr>
          <p:cNvPr id="10" name="TextBox 9"/>
          <p:cNvSpPr txBox="1"/>
          <p:nvPr/>
        </p:nvSpPr>
        <p:spPr>
          <a:xfrm>
            <a:off x="4871864" y="332657"/>
            <a:ext cx="2088232" cy="769441"/>
          </a:xfrm>
          <a:prstGeom prst="rect">
            <a:avLst/>
          </a:prstGeom>
          <a:noFill/>
        </p:spPr>
        <p:txBody>
          <a:bodyPr wrap="square" rtlCol="0">
            <a:spAutoFit/>
          </a:bodyPr>
          <a:lstStyle/>
          <a:p>
            <a:r>
              <a:rPr lang="en-US" sz="4400" dirty="0"/>
              <a:t>Finance</a:t>
            </a:r>
          </a:p>
        </p:txBody>
      </p:sp>
    </p:spTree>
    <p:custDataLst>
      <p:tags r:id="rId1"/>
    </p:custDataLst>
    <p:extLst>
      <p:ext uri="{BB962C8B-B14F-4D97-AF65-F5344CB8AC3E}">
        <p14:creationId xmlns:p14="http://schemas.microsoft.com/office/powerpoint/2010/main" val="3375124525"/>
      </p:ext>
    </p:extLst>
  </p:cSld>
  <p:clrMapOvr>
    <a:masterClrMapping/>
  </p:clrMapOvr>
  <mc:AlternateContent xmlns:mc="http://schemas.openxmlformats.org/markup-compatibility/2006" xmlns:p14="http://schemas.microsoft.com/office/powerpoint/2010/main">
    <mc:Choice Requires="p14">
      <p:transition spd="slow" p14:dur="2000" advTm="161151"/>
    </mc:Choice>
    <mc:Fallback xmlns="">
      <p:transition spd="slow" advTm="16115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linds(horizontal)">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6" grpId="0"/>
      <p:bldP spid="7" grpId="0"/>
      <p:bldP spid="9" grpId="0"/>
    </p:bldLst>
  </p:timing>
  <p:extLst mod="1"/>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pPr marL="0" indent="0">
              <a:buNone/>
            </a:pPr>
            <a:r>
              <a:rPr lang="en-US" dirty="0"/>
              <a:t>1.What are the illness that can cause such disability?</a:t>
            </a:r>
          </a:p>
          <a:p>
            <a:pPr marL="0" indent="0">
              <a:buNone/>
            </a:pPr>
            <a:r>
              <a:rPr lang="en-US" dirty="0"/>
              <a:t>2. When do you expect these disabilities to occur?</a:t>
            </a:r>
          </a:p>
          <a:p>
            <a:pPr marL="0" indent="0">
              <a:buNone/>
            </a:pPr>
            <a:r>
              <a:rPr lang="en-US" dirty="0"/>
              <a:t>3. How long do you expect a seriously disabled person to live?</a:t>
            </a:r>
          </a:p>
          <a:p>
            <a:pPr marL="0" indent="0">
              <a:buNone/>
            </a:pPr>
            <a:r>
              <a:rPr lang="en-US" dirty="0"/>
              <a:t>4. Money matters</a:t>
            </a:r>
          </a:p>
          <a:p>
            <a:pPr marL="0" indent="0">
              <a:buNone/>
            </a:pPr>
            <a:r>
              <a:rPr lang="en-US" dirty="0"/>
              <a:t> 5. Who should take up </a:t>
            </a:r>
            <a:r>
              <a:rPr lang="en-US" dirty="0" err="1"/>
              <a:t>eldershield</a:t>
            </a:r>
            <a:r>
              <a:rPr lang="en-US" dirty="0"/>
              <a:t>?</a:t>
            </a:r>
          </a:p>
          <a:p>
            <a:pPr marL="0" indent="0">
              <a:buNone/>
            </a:pPr>
            <a:endParaRPr lang="en-US" dirty="0"/>
          </a:p>
        </p:txBody>
      </p:sp>
    </p:spTree>
    <p:extLst>
      <p:ext uri="{BB962C8B-B14F-4D97-AF65-F5344CB8AC3E}">
        <p14:creationId xmlns:p14="http://schemas.microsoft.com/office/powerpoint/2010/main" val="4034370800"/>
      </p:ext>
    </p:extLst>
  </p:cSld>
  <p:clrMapOvr>
    <a:masterClrMapping/>
  </p:clrMapOvr>
  <mc:AlternateContent xmlns:mc="http://schemas.openxmlformats.org/markup-compatibility/2006" xmlns:p14="http://schemas.microsoft.com/office/powerpoint/2010/main">
    <mc:Choice Requires="p14">
      <p:transition spd="slow" p14:dur="2000" advTm="187005"/>
    </mc:Choice>
    <mc:Fallback xmlns="">
      <p:transition spd="slow" advTm="187005"/>
    </mc:Fallback>
  </mc:AlternateContent>
  <p:timing>
    <p:tnLst>
      <p:par>
        <p:cTn id="1" dur="indefinite" restart="never" nodeType="tmRoot"/>
      </p:par>
    </p:tnLst>
  </p:timing>
  <p:extLst mod="1"/>
</p:sld>
</file>

<file path=ppt/tags/tag1.xml><?xml version="1.0" encoding="utf-8"?>
<p:tagLst xmlns:a="http://schemas.openxmlformats.org/drawingml/2006/main" xmlns:r="http://schemas.openxmlformats.org/officeDocument/2006/relationships" xmlns:p="http://schemas.openxmlformats.org/presentationml/2006/main">
  <p:tag name="TIMING" val="|2.2|21.8|34.2|16.7|69.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TotalTime>
  <Words>1137</Words>
  <Application>Microsoft Office PowerPoint</Application>
  <PresentationFormat>Widescreen</PresentationFormat>
  <Paragraphs>200</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Singapore National Health Insurance</vt:lpstr>
      <vt:lpstr>Paying for medical expenses in Singapore </vt:lpstr>
      <vt:lpstr>Types &amp; Nature</vt:lpstr>
      <vt:lpstr>Eldershield 400</vt:lpstr>
      <vt:lpstr>Eldershield 400</vt:lpstr>
      <vt:lpstr>Eldershield payout</vt:lpstr>
      <vt:lpstr>Questions</vt:lpstr>
      <vt:lpstr>PowerPoint Presentation</vt:lpstr>
      <vt:lpstr>Questions</vt:lpstr>
      <vt:lpstr>PowerPoint Presentation</vt:lpstr>
      <vt:lpstr>PowerPoint Presentation</vt:lpstr>
      <vt:lpstr>MEDISHIELD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lpstr>Hospital bill size http://www.moh.gov.sg/content/moh_web/home/costs_and_financing/HospitalBillSize.html  The medical fees are based on the 50 percentile for B2 charges at NUH</vt:lpstr>
      <vt:lpstr>PowerPoint Presentation</vt:lpstr>
      <vt:lpstr>Prime Minister's National Day Rally 18 Aug 2013</vt:lpstr>
    </vt:vector>
  </TitlesOfParts>
  <Company>NHG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nhgp</dc:creator>
  <cp:lastModifiedBy>Benjamin Cheah</cp:lastModifiedBy>
  <cp:revision>44</cp:revision>
  <dcterms:created xsi:type="dcterms:W3CDTF">2014-03-19T04:16:15Z</dcterms:created>
  <dcterms:modified xsi:type="dcterms:W3CDTF">2014-07-28T02:32:30Z</dcterms:modified>
</cp:coreProperties>
</file>