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8" r:id="rId4"/>
    <p:sldId id="259" r:id="rId5"/>
    <p:sldId id="260" r:id="rId6"/>
    <p:sldId id="261" r:id="rId7"/>
    <p:sldId id="262" r:id="rId8"/>
    <p:sldId id="263" r:id="rId9"/>
    <p:sldId id="264" r:id="rId10"/>
    <p:sldId id="269" r:id="rId11"/>
    <p:sldId id="265" r:id="rId12"/>
    <p:sldId id="266" r:id="rId13"/>
    <p:sldId id="267"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4" d="100"/>
          <a:sy n="94" d="100"/>
        </p:scale>
        <p:origin x="101"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8C7C8C76-55C4-49D0-B86B-8C710A7B5584}" type="datetimeFigureOut">
              <a:rPr lang="en-SG" smtClean="0"/>
              <a:t>12/10/2015</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463483E-8055-469E-B30E-10A9B12A7341}" type="slidenum">
              <a:rPr lang="en-SG" smtClean="0"/>
              <a:t>‹#›</a:t>
            </a:fld>
            <a:endParaRPr lang="en-SG"/>
          </a:p>
        </p:txBody>
      </p:sp>
    </p:spTree>
    <p:extLst>
      <p:ext uri="{BB962C8B-B14F-4D97-AF65-F5344CB8AC3E}">
        <p14:creationId xmlns:p14="http://schemas.microsoft.com/office/powerpoint/2010/main" val="1951258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8C7C8C76-55C4-49D0-B86B-8C710A7B5584}" type="datetimeFigureOut">
              <a:rPr lang="en-SG" smtClean="0"/>
              <a:t>12/10/2015</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463483E-8055-469E-B30E-10A9B12A7341}" type="slidenum">
              <a:rPr lang="en-SG" smtClean="0"/>
              <a:t>‹#›</a:t>
            </a:fld>
            <a:endParaRPr lang="en-SG"/>
          </a:p>
        </p:txBody>
      </p:sp>
    </p:spTree>
    <p:extLst>
      <p:ext uri="{BB962C8B-B14F-4D97-AF65-F5344CB8AC3E}">
        <p14:creationId xmlns:p14="http://schemas.microsoft.com/office/powerpoint/2010/main" val="25905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8C7C8C76-55C4-49D0-B86B-8C710A7B5584}" type="datetimeFigureOut">
              <a:rPr lang="en-SG" smtClean="0"/>
              <a:t>12/10/2015</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463483E-8055-469E-B30E-10A9B12A7341}" type="slidenum">
              <a:rPr lang="en-SG" smtClean="0"/>
              <a:t>‹#›</a:t>
            </a:fld>
            <a:endParaRPr lang="en-SG"/>
          </a:p>
        </p:txBody>
      </p:sp>
    </p:spTree>
    <p:extLst>
      <p:ext uri="{BB962C8B-B14F-4D97-AF65-F5344CB8AC3E}">
        <p14:creationId xmlns:p14="http://schemas.microsoft.com/office/powerpoint/2010/main" val="1651398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8C7C8C76-55C4-49D0-B86B-8C710A7B5584}" type="datetimeFigureOut">
              <a:rPr lang="en-SG" smtClean="0"/>
              <a:t>12/10/2015</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463483E-8055-469E-B30E-10A9B12A7341}" type="slidenum">
              <a:rPr lang="en-SG" smtClean="0"/>
              <a:t>‹#›</a:t>
            </a:fld>
            <a:endParaRPr lang="en-SG"/>
          </a:p>
        </p:txBody>
      </p:sp>
    </p:spTree>
    <p:extLst>
      <p:ext uri="{BB962C8B-B14F-4D97-AF65-F5344CB8AC3E}">
        <p14:creationId xmlns:p14="http://schemas.microsoft.com/office/powerpoint/2010/main" val="3729423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7C8C76-55C4-49D0-B86B-8C710A7B5584}" type="datetimeFigureOut">
              <a:rPr lang="en-SG" smtClean="0"/>
              <a:t>12/10/2015</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463483E-8055-469E-B30E-10A9B12A7341}" type="slidenum">
              <a:rPr lang="en-SG" smtClean="0"/>
              <a:t>‹#›</a:t>
            </a:fld>
            <a:endParaRPr lang="en-SG"/>
          </a:p>
        </p:txBody>
      </p:sp>
    </p:spTree>
    <p:extLst>
      <p:ext uri="{BB962C8B-B14F-4D97-AF65-F5344CB8AC3E}">
        <p14:creationId xmlns:p14="http://schemas.microsoft.com/office/powerpoint/2010/main" val="4170889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8C7C8C76-55C4-49D0-B86B-8C710A7B5584}" type="datetimeFigureOut">
              <a:rPr lang="en-SG" smtClean="0"/>
              <a:t>12/10/2015</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463483E-8055-469E-B30E-10A9B12A7341}" type="slidenum">
              <a:rPr lang="en-SG" smtClean="0"/>
              <a:t>‹#›</a:t>
            </a:fld>
            <a:endParaRPr lang="en-SG"/>
          </a:p>
        </p:txBody>
      </p:sp>
    </p:spTree>
    <p:extLst>
      <p:ext uri="{BB962C8B-B14F-4D97-AF65-F5344CB8AC3E}">
        <p14:creationId xmlns:p14="http://schemas.microsoft.com/office/powerpoint/2010/main" val="322616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8C7C8C76-55C4-49D0-B86B-8C710A7B5584}" type="datetimeFigureOut">
              <a:rPr lang="en-SG" smtClean="0"/>
              <a:t>12/10/2015</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F463483E-8055-469E-B30E-10A9B12A7341}" type="slidenum">
              <a:rPr lang="en-SG" smtClean="0"/>
              <a:t>‹#›</a:t>
            </a:fld>
            <a:endParaRPr lang="en-SG"/>
          </a:p>
        </p:txBody>
      </p:sp>
    </p:spTree>
    <p:extLst>
      <p:ext uri="{BB962C8B-B14F-4D97-AF65-F5344CB8AC3E}">
        <p14:creationId xmlns:p14="http://schemas.microsoft.com/office/powerpoint/2010/main" val="848845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8C7C8C76-55C4-49D0-B86B-8C710A7B5584}" type="datetimeFigureOut">
              <a:rPr lang="en-SG" smtClean="0"/>
              <a:t>12/10/2015</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F463483E-8055-469E-B30E-10A9B12A7341}" type="slidenum">
              <a:rPr lang="en-SG" smtClean="0"/>
              <a:t>‹#›</a:t>
            </a:fld>
            <a:endParaRPr lang="en-SG"/>
          </a:p>
        </p:txBody>
      </p:sp>
    </p:spTree>
    <p:extLst>
      <p:ext uri="{BB962C8B-B14F-4D97-AF65-F5344CB8AC3E}">
        <p14:creationId xmlns:p14="http://schemas.microsoft.com/office/powerpoint/2010/main" val="965479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C8C76-55C4-49D0-B86B-8C710A7B5584}" type="datetimeFigureOut">
              <a:rPr lang="en-SG" smtClean="0"/>
              <a:t>12/10/2015</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F463483E-8055-469E-B30E-10A9B12A7341}" type="slidenum">
              <a:rPr lang="en-SG" smtClean="0"/>
              <a:t>‹#›</a:t>
            </a:fld>
            <a:endParaRPr lang="en-SG"/>
          </a:p>
        </p:txBody>
      </p:sp>
    </p:spTree>
    <p:extLst>
      <p:ext uri="{BB962C8B-B14F-4D97-AF65-F5344CB8AC3E}">
        <p14:creationId xmlns:p14="http://schemas.microsoft.com/office/powerpoint/2010/main" val="2872545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7C8C76-55C4-49D0-B86B-8C710A7B5584}" type="datetimeFigureOut">
              <a:rPr lang="en-SG" smtClean="0"/>
              <a:t>12/10/2015</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463483E-8055-469E-B30E-10A9B12A7341}" type="slidenum">
              <a:rPr lang="en-SG" smtClean="0"/>
              <a:t>‹#›</a:t>
            </a:fld>
            <a:endParaRPr lang="en-SG"/>
          </a:p>
        </p:txBody>
      </p:sp>
    </p:spTree>
    <p:extLst>
      <p:ext uri="{BB962C8B-B14F-4D97-AF65-F5344CB8AC3E}">
        <p14:creationId xmlns:p14="http://schemas.microsoft.com/office/powerpoint/2010/main" val="2361543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7C8C76-55C4-49D0-B86B-8C710A7B5584}" type="datetimeFigureOut">
              <a:rPr lang="en-SG" smtClean="0"/>
              <a:t>12/10/2015</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463483E-8055-469E-B30E-10A9B12A7341}" type="slidenum">
              <a:rPr lang="en-SG" smtClean="0"/>
              <a:t>‹#›</a:t>
            </a:fld>
            <a:endParaRPr lang="en-SG"/>
          </a:p>
        </p:txBody>
      </p:sp>
    </p:spTree>
    <p:extLst>
      <p:ext uri="{BB962C8B-B14F-4D97-AF65-F5344CB8AC3E}">
        <p14:creationId xmlns:p14="http://schemas.microsoft.com/office/powerpoint/2010/main" val="418921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7C8C76-55C4-49D0-B86B-8C710A7B5584}" type="datetimeFigureOut">
              <a:rPr lang="en-SG" smtClean="0"/>
              <a:t>12/10/2015</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3483E-8055-469E-B30E-10A9B12A7341}" type="slidenum">
              <a:rPr lang="en-SG" smtClean="0"/>
              <a:t>‹#›</a:t>
            </a:fld>
            <a:endParaRPr lang="en-SG"/>
          </a:p>
        </p:txBody>
      </p:sp>
    </p:spTree>
    <p:extLst>
      <p:ext uri="{BB962C8B-B14F-4D97-AF65-F5344CB8AC3E}">
        <p14:creationId xmlns:p14="http://schemas.microsoft.com/office/powerpoint/2010/main" val="4243214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Evidenced based Aesthetic</a:t>
            </a:r>
            <a:endParaRPr lang="en-SG" dirty="0"/>
          </a:p>
        </p:txBody>
      </p:sp>
      <p:sp>
        <p:nvSpPr>
          <p:cNvPr id="3" name="Subtitle 2"/>
          <p:cNvSpPr>
            <a:spLocks noGrp="1"/>
          </p:cNvSpPr>
          <p:nvPr>
            <p:ph type="subTitle" idx="1"/>
          </p:nvPr>
        </p:nvSpPr>
        <p:spPr/>
        <p:txBody>
          <a:bodyPr/>
          <a:lstStyle/>
          <a:p>
            <a:r>
              <a:rPr lang="en-US" dirty="0" smtClean="0"/>
              <a:t>Primary Care Forum  </a:t>
            </a:r>
          </a:p>
          <a:p>
            <a:r>
              <a:rPr lang="en-US" dirty="0" smtClean="0"/>
              <a:t>3 Oct 2015</a:t>
            </a:r>
            <a:endParaRPr lang="en-SG" dirty="0"/>
          </a:p>
        </p:txBody>
      </p:sp>
    </p:spTree>
    <p:extLst>
      <p:ext uri="{BB962C8B-B14F-4D97-AF65-F5344CB8AC3E}">
        <p14:creationId xmlns:p14="http://schemas.microsoft.com/office/powerpoint/2010/main" val="793223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Aesthetic Medicine</a:t>
            </a:r>
            <a:endParaRPr lang="en-SG"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Aesthetic Medicine</a:t>
            </a:r>
          </a:p>
          <a:p>
            <a:pPr marL="514350" indent="-514350">
              <a:buFont typeface="+mj-lt"/>
              <a:buAutoNum type="arabicPeriod"/>
            </a:pPr>
            <a:r>
              <a:rPr lang="en-US" dirty="0" smtClean="0">
                <a:solidFill>
                  <a:srgbClr val="FF0000"/>
                </a:solidFill>
              </a:rPr>
              <a:t>Science and evidence of Aesthetic Medicine</a:t>
            </a:r>
          </a:p>
          <a:p>
            <a:pPr marL="514350" indent="-514350">
              <a:buFont typeface="+mj-lt"/>
              <a:buAutoNum type="arabicPeriod"/>
            </a:pPr>
            <a:r>
              <a:rPr lang="en-US" dirty="0" smtClean="0"/>
              <a:t>Aesthetic Medicine in Singapore</a:t>
            </a:r>
          </a:p>
          <a:p>
            <a:pPr marL="514350" indent="-514350">
              <a:buFont typeface="+mj-lt"/>
              <a:buAutoNum type="arabicPeriod"/>
            </a:pPr>
            <a:r>
              <a:rPr lang="en-US" dirty="0" smtClean="0"/>
              <a:t>The future of Aesthetic Medicine</a:t>
            </a:r>
            <a:endParaRPr lang="en-SG" dirty="0"/>
          </a:p>
        </p:txBody>
      </p:sp>
    </p:spTree>
    <p:extLst>
      <p:ext uri="{BB962C8B-B14F-4D97-AF65-F5344CB8AC3E}">
        <p14:creationId xmlns:p14="http://schemas.microsoft.com/office/powerpoint/2010/main" val="3391417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based Aesthetics Medicine</a:t>
            </a:r>
            <a:endParaRPr lang="en-SG" dirty="0"/>
          </a:p>
        </p:txBody>
      </p:sp>
      <p:sp>
        <p:nvSpPr>
          <p:cNvPr id="3" name="Content Placeholder 2"/>
          <p:cNvSpPr>
            <a:spLocks noGrp="1"/>
          </p:cNvSpPr>
          <p:nvPr>
            <p:ph idx="1"/>
          </p:nvPr>
        </p:nvSpPr>
        <p:spPr/>
        <p:txBody>
          <a:bodyPr/>
          <a:lstStyle/>
          <a:p>
            <a:r>
              <a:rPr lang="en-US" dirty="0" smtClean="0"/>
              <a:t>Many aesthetic treatments claim are supported by good scientific evidence</a:t>
            </a:r>
          </a:p>
          <a:p>
            <a:r>
              <a:rPr lang="en-US" dirty="0" smtClean="0"/>
              <a:t>Skin treatments – Acne / scars, pigmentation, chemical peeling, wrinkles</a:t>
            </a:r>
          </a:p>
          <a:p>
            <a:r>
              <a:rPr lang="en-US" dirty="0" smtClean="0"/>
              <a:t>Device based – Laser / IPL, face lifting / firming ( RF, HIFU ) , </a:t>
            </a:r>
            <a:r>
              <a:rPr lang="en-US" dirty="0" err="1" smtClean="0"/>
              <a:t>cryolipolysis</a:t>
            </a:r>
            <a:endParaRPr lang="en-US" dirty="0" smtClean="0"/>
          </a:p>
          <a:p>
            <a:r>
              <a:rPr lang="en-US" dirty="0" smtClean="0"/>
              <a:t>Injectable – Toxin, fillers injection</a:t>
            </a:r>
            <a:endParaRPr lang="en-SG" dirty="0"/>
          </a:p>
        </p:txBody>
      </p:sp>
    </p:spTree>
    <p:extLst>
      <p:ext uri="{BB962C8B-B14F-4D97-AF65-F5344CB8AC3E}">
        <p14:creationId xmlns:p14="http://schemas.microsoft.com/office/powerpoint/2010/main" val="2661589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Papers written </a:t>
            </a:r>
            <a:endParaRPr lang="en-SG" dirty="0"/>
          </a:p>
        </p:txBody>
      </p:sp>
      <p:sp>
        <p:nvSpPr>
          <p:cNvPr id="3" name="Content Placeholder 2"/>
          <p:cNvSpPr>
            <a:spLocks noGrp="1"/>
          </p:cNvSpPr>
          <p:nvPr>
            <p:ph idx="1"/>
          </p:nvPr>
        </p:nvSpPr>
        <p:spPr/>
        <p:txBody>
          <a:bodyPr/>
          <a:lstStyle/>
          <a:p>
            <a:r>
              <a:rPr lang="en-US" dirty="0" smtClean="0"/>
              <a:t>Wrinkles and </a:t>
            </a:r>
            <a:r>
              <a:rPr lang="en-US" dirty="0" err="1" smtClean="0"/>
              <a:t>Retinoids</a:t>
            </a:r>
            <a:endParaRPr lang="en-US" dirty="0" smtClean="0"/>
          </a:p>
          <a:p>
            <a:r>
              <a:rPr lang="en-US" dirty="0" smtClean="0"/>
              <a:t>Botox and Crow’s feet in combination with Glabellar lines</a:t>
            </a:r>
          </a:p>
          <a:p>
            <a:r>
              <a:rPr lang="en-US" dirty="0" smtClean="0"/>
              <a:t>Botox and forehead lines</a:t>
            </a:r>
            <a:endParaRPr lang="en-SG" dirty="0"/>
          </a:p>
        </p:txBody>
      </p:sp>
    </p:spTree>
    <p:extLst>
      <p:ext uri="{BB962C8B-B14F-4D97-AF65-F5344CB8AC3E}">
        <p14:creationId xmlns:p14="http://schemas.microsoft.com/office/powerpoint/2010/main" val="1003513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Laser</a:t>
            </a:r>
            <a:endParaRPr lang="en-SG" dirty="0"/>
          </a:p>
        </p:txBody>
      </p:sp>
      <p:sp>
        <p:nvSpPr>
          <p:cNvPr id="3" name="Content Placeholder 2"/>
          <p:cNvSpPr>
            <a:spLocks noGrp="1"/>
          </p:cNvSpPr>
          <p:nvPr>
            <p:ph idx="1"/>
          </p:nvPr>
        </p:nvSpPr>
        <p:spPr/>
        <p:txBody>
          <a:bodyPr/>
          <a:lstStyle/>
          <a:p>
            <a:r>
              <a:rPr lang="en-US" dirty="0" err="1" smtClean="0"/>
              <a:t>Dr</a:t>
            </a:r>
            <a:r>
              <a:rPr lang="en-US" dirty="0" smtClean="0"/>
              <a:t> Leon Goldman – “Father of lasers in Medicine in United States”</a:t>
            </a:r>
          </a:p>
          <a:p>
            <a:r>
              <a:rPr lang="en-US" dirty="0" err="1" smtClean="0"/>
              <a:t>Dr</a:t>
            </a:r>
            <a:r>
              <a:rPr lang="en-US" dirty="0" smtClean="0"/>
              <a:t> </a:t>
            </a:r>
            <a:r>
              <a:rPr lang="en-US" dirty="0" err="1" smtClean="0"/>
              <a:t>Rox</a:t>
            </a:r>
            <a:r>
              <a:rPr lang="en-US" dirty="0" smtClean="0"/>
              <a:t> Anderson – Theory of Selective </a:t>
            </a:r>
            <a:r>
              <a:rPr lang="en-US" dirty="0" err="1" smtClean="0"/>
              <a:t>photothermolysis</a:t>
            </a:r>
            <a:endParaRPr lang="en-US" dirty="0" smtClean="0"/>
          </a:p>
          <a:p>
            <a:r>
              <a:rPr lang="en-US" dirty="0" smtClean="0"/>
              <a:t>1963 Ruby Laser</a:t>
            </a:r>
          </a:p>
          <a:p>
            <a:r>
              <a:rPr lang="en-US" dirty="0" smtClean="0"/>
              <a:t>1964 </a:t>
            </a:r>
            <a:r>
              <a:rPr lang="en-US" dirty="0" err="1" smtClean="0"/>
              <a:t>Photoexcision</a:t>
            </a:r>
            <a:r>
              <a:rPr lang="en-US" dirty="0" smtClean="0"/>
              <a:t> with </a:t>
            </a:r>
            <a:r>
              <a:rPr lang="en-US" dirty="0" err="1" smtClean="0"/>
              <a:t>Continous</a:t>
            </a:r>
            <a:r>
              <a:rPr lang="en-US" dirty="0" smtClean="0"/>
              <a:t> wave CO2</a:t>
            </a:r>
          </a:p>
          <a:p>
            <a:r>
              <a:rPr lang="en-US" dirty="0" smtClean="0"/>
              <a:t>1983 Selective </a:t>
            </a:r>
            <a:r>
              <a:rPr lang="en-US" dirty="0" err="1" smtClean="0"/>
              <a:t>photothermolysis</a:t>
            </a:r>
            <a:endParaRPr lang="en-US" dirty="0" smtClean="0"/>
          </a:p>
          <a:p>
            <a:r>
              <a:rPr lang="en-US" dirty="0" smtClean="0"/>
              <a:t>1996 (</a:t>
            </a:r>
            <a:r>
              <a:rPr lang="en-US" dirty="0" err="1" smtClean="0"/>
              <a:t>Er</a:t>
            </a:r>
            <a:r>
              <a:rPr lang="en-US" dirty="0" smtClean="0"/>
              <a:t>); YAG</a:t>
            </a:r>
          </a:p>
          <a:p>
            <a:r>
              <a:rPr lang="en-US" dirty="0" smtClean="0"/>
              <a:t>2004 Fractional </a:t>
            </a:r>
            <a:r>
              <a:rPr lang="en-US" dirty="0" err="1" smtClean="0"/>
              <a:t>photothermolysis</a:t>
            </a:r>
            <a:endParaRPr lang="en-SG" dirty="0"/>
          </a:p>
        </p:txBody>
      </p:sp>
    </p:spTree>
    <p:extLst>
      <p:ext uri="{BB962C8B-B14F-4D97-AF65-F5344CB8AC3E}">
        <p14:creationId xmlns:p14="http://schemas.microsoft.com/office/powerpoint/2010/main" val="553235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Aesthetic Medicine</a:t>
            </a:r>
            <a:endParaRPr lang="en-SG"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Aesthetic Medicine</a:t>
            </a:r>
          </a:p>
          <a:p>
            <a:pPr marL="514350" indent="-514350">
              <a:buFont typeface="+mj-lt"/>
              <a:buAutoNum type="arabicPeriod"/>
            </a:pPr>
            <a:r>
              <a:rPr lang="en-US" dirty="0" smtClean="0"/>
              <a:t>Science and evidence of Aesthetic Medicine</a:t>
            </a:r>
          </a:p>
          <a:p>
            <a:pPr marL="514350" indent="-514350">
              <a:buFont typeface="+mj-lt"/>
              <a:buAutoNum type="arabicPeriod"/>
            </a:pPr>
            <a:r>
              <a:rPr lang="en-US" dirty="0" smtClean="0">
                <a:solidFill>
                  <a:srgbClr val="FF0000"/>
                </a:solidFill>
              </a:rPr>
              <a:t>Aesthetic Medicine in Singapore</a:t>
            </a:r>
          </a:p>
          <a:p>
            <a:pPr marL="514350" indent="-514350">
              <a:buFont typeface="+mj-lt"/>
              <a:buAutoNum type="arabicPeriod"/>
            </a:pPr>
            <a:r>
              <a:rPr lang="en-US" dirty="0" smtClean="0"/>
              <a:t>The future of Aesthetic Medicine</a:t>
            </a:r>
            <a:endParaRPr lang="en-SG" dirty="0"/>
          </a:p>
        </p:txBody>
      </p:sp>
    </p:spTree>
    <p:extLst>
      <p:ext uri="{BB962C8B-B14F-4D97-AF65-F5344CB8AC3E}">
        <p14:creationId xmlns:p14="http://schemas.microsoft.com/office/powerpoint/2010/main" val="66687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of Aesthetic Medicine</a:t>
            </a:r>
            <a:endParaRPr lang="en-SG" dirty="0"/>
          </a:p>
        </p:txBody>
      </p:sp>
      <p:sp>
        <p:nvSpPr>
          <p:cNvPr id="3" name="Content Placeholder 2"/>
          <p:cNvSpPr>
            <a:spLocks noGrp="1"/>
          </p:cNvSpPr>
          <p:nvPr>
            <p:ph idx="1"/>
          </p:nvPr>
        </p:nvSpPr>
        <p:spPr/>
        <p:txBody>
          <a:bodyPr>
            <a:normAutofit fontScale="92500" lnSpcReduction="20000"/>
          </a:bodyPr>
          <a:lstStyle/>
          <a:p>
            <a:r>
              <a:rPr lang="en-US" dirty="0" smtClean="0"/>
              <a:t>Consumer driven medicine</a:t>
            </a:r>
          </a:p>
          <a:p>
            <a:r>
              <a:rPr lang="en-US" dirty="0" smtClean="0"/>
              <a:t>Industry driven medicine</a:t>
            </a:r>
          </a:p>
          <a:p>
            <a:pPr marL="0" indent="0">
              <a:buNone/>
            </a:pPr>
            <a:r>
              <a:rPr lang="en-US" dirty="0"/>
              <a:t>	</a:t>
            </a:r>
            <a:r>
              <a:rPr lang="en-US" dirty="0" smtClean="0"/>
              <a:t>- Laser / device industry, cosmeceutical industry</a:t>
            </a:r>
          </a:p>
          <a:p>
            <a:pPr marL="0" indent="0">
              <a:buNone/>
            </a:pPr>
            <a:r>
              <a:rPr lang="en-US" dirty="0"/>
              <a:t>	</a:t>
            </a:r>
            <a:r>
              <a:rPr lang="en-US" dirty="0" smtClean="0"/>
              <a:t>-Minimize risk / side effects, exaggerating benefits</a:t>
            </a:r>
          </a:p>
          <a:p>
            <a:r>
              <a:rPr lang="en-US" dirty="0" smtClean="0"/>
              <a:t>Media driven medicine</a:t>
            </a:r>
          </a:p>
          <a:p>
            <a:pPr marL="0" indent="0">
              <a:buNone/>
            </a:pPr>
            <a:r>
              <a:rPr lang="en-US" dirty="0"/>
              <a:t>	</a:t>
            </a:r>
            <a:r>
              <a:rPr lang="en-US" dirty="0" smtClean="0"/>
              <a:t>-Media benefits as vehicle of advertising</a:t>
            </a:r>
          </a:p>
          <a:p>
            <a:r>
              <a:rPr lang="en-US" dirty="0" smtClean="0"/>
              <a:t>Current trending</a:t>
            </a:r>
            <a:endParaRPr lang="en-SG" dirty="0" smtClean="0"/>
          </a:p>
          <a:p>
            <a:pPr marL="0" indent="0">
              <a:buNone/>
            </a:pPr>
            <a:r>
              <a:rPr lang="en-US" dirty="0"/>
              <a:t>	</a:t>
            </a:r>
            <a:r>
              <a:rPr lang="en-US" dirty="0" smtClean="0"/>
              <a:t>-Increased interest among medical / dental</a:t>
            </a:r>
          </a:p>
          <a:p>
            <a:pPr marL="0" indent="0">
              <a:buNone/>
            </a:pPr>
            <a:r>
              <a:rPr lang="en-US" dirty="0"/>
              <a:t>	</a:t>
            </a:r>
            <a:r>
              <a:rPr lang="en-US" dirty="0" smtClean="0"/>
              <a:t>practitioners offering aesthetic procedures for which they were </a:t>
            </a:r>
          </a:p>
          <a:p>
            <a:pPr marL="0" indent="0">
              <a:buNone/>
            </a:pPr>
            <a:r>
              <a:rPr lang="en-US" dirty="0"/>
              <a:t>	</a:t>
            </a:r>
            <a:r>
              <a:rPr lang="en-US" dirty="0" smtClean="0"/>
              <a:t>were never trained during their medical training</a:t>
            </a:r>
          </a:p>
        </p:txBody>
      </p:sp>
    </p:spTree>
    <p:extLst>
      <p:ext uri="{BB962C8B-B14F-4D97-AF65-F5344CB8AC3E}">
        <p14:creationId xmlns:p14="http://schemas.microsoft.com/office/powerpoint/2010/main" val="2508286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SMC guidelines on Aesthetic practice for doctors</a:t>
            </a:r>
            <a:endParaRPr lang="en-SG" dirty="0"/>
          </a:p>
        </p:txBody>
      </p:sp>
      <p:sp>
        <p:nvSpPr>
          <p:cNvPr id="3" name="Content Placeholder 2"/>
          <p:cNvSpPr>
            <a:spLocks noGrp="1"/>
          </p:cNvSpPr>
          <p:nvPr>
            <p:ph idx="1"/>
          </p:nvPr>
        </p:nvSpPr>
        <p:spPr/>
        <p:txBody>
          <a:bodyPr/>
          <a:lstStyle/>
          <a:p>
            <a:r>
              <a:rPr lang="en-US" dirty="0" smtClean="0"/>
              <a:t>Aesthetic Practice Oversight Committee ( APOC)</a:t>
            </a:r>
            <a:endParaRPr lang="en-SG" dirty="0"/>
          </a:p>
        </p:txBody>
      </p:sp>
    </p:spTree>
    <p:extLst>
      <p:ext uri="{BB962C8B-B14F-4D97-AF65-F5344CB8AC3E}">
        <p14:creationId xmlns:p14="http://schemas.microsoft.com/office/powerpoint/2010/main" val="321505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SMC Classification of aesthetic procedures</a:t>
            </a:r>
            <a:endParaRPr lang="en-SG" dirty="0"/>
          </a:p>
        </p:txBody>
      </p:sp>
      <p:sp>
        <p:nvSpPr>
          <p:cNvPr id="3" name="Content Placeholder 2"/>
          <p:cNvSpPr>
            <a:spLocks noGrp="1"/>
          </p:cNvSpPr>
          <p:nvPr>
            <p:ph idx="1"/>
          </p:nvPr>
        </p:nvSpPr>
        <p:spPr/>
        <p:txBody>
          <a:bodyPr>
            <a:normAutofit lnSpcReduction="10000"/>
          </a:bodyPr>
          <a:lstStyle/>
          <a:p>
            <a:pPr marL="0" indent="0">
              <a:buNone/>
            </a:pPr>
            <a:r>
              <a:rPr lang="en-US" dirty="0" smtClean="0"/>
              <a:t>Based on currently available scientific evidence, aesthetic treatments and procedures are classified into</a:t>
            </a:r>
          </a:p>
          <a:p>
            <a:r>
              <a:rPr lang="en-US" dirty="0" smtClean="0"/>
              <a:t>List A</a:t>
            </a:r>
          </a:p>
          <a:p>
            <a:pPr marL="0" indent="0">
              <a:buNone/>
            </a:pPr>
            <a:r>
              <a:rPr lang="en-US" dirty="0"/>
              <a:t>	</a:t>
            </a:r>
            <a:r>
              <a:rPr lang="en-US" dirty="0" smtClean="0"/>
              <a:t>- Moderate to high level of evidence; and / or Local medical 	expert consensus that procedure is well established and 	acceptable </a:t>
            </a:r>
          </a:p>
          <a:p>
            <a:r>
              <a:rPr lang="en-US" dirty="0" smtClean="0"/>
              <a:t>List B</a:t>
            </a:r>
          </a:p>
          <a:p>
            <a:pPr marL="0" indent="0">
              <a:buNone/>
            </a:pPr>
            <a:r>
              <a:rPr lang="en-US" dirty="0"/>
              <a:t>	</a:t>
            </a:r>
            <a:r>
              <a:rPr lang="en-US" dirty="0" smtClean="0"/>
              <a:t>-Low or very low level of evidence; and / or Local medical expert 	consensus that procedure is neither well established nor 	acceptable</a:t>
            </a:r>
          </a:p>
        </p:txBody>
      </p:sp>
    </p:spTree>
    <p:extLst>
      <p:ext uri="{BB962C8B-B14F-4D97-AF65-F5344CB8AC3E}">
        <p14:creationId xmlns:p14="http://schemas.microsoft.com/office/powerpoint/2010/main" val="2211825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A aesthetic practices</a:t>
            </a:r>
            <a:endParaRPr lang="en-SG" dirty="0"/>
          </a:p>
        </p:txBody>
      </p:sp>
      <p:sp>
        <p:nvSpPr>
          <p:cNvPr id="4" name="Text Placeholder 3"/>
          <p:cNvSpPr>
            <a:spLocks noGrp="1"/>
          </p:cNvSpPr>
          <p:nvPr>
            <p:ph type="body" idx="1"/>
          </p:nvPr>
        </p:nvSpPr>
        <p:spPr/>
        <p:txBody>
          <a:bodyPr/>
          <a:lstStyle/>
          <a:p>
            <a:r>
              <a:rPr lang="en-US" dirty="0" smtClean="0"/>
              <a:t>Non invasive</a:t>
            </a:r>
            <a:endParaRPr lang="en-SG" dirty="0"/>
          </a:p>
        </p:txBody>
      </p:sp>
      <p:sp>
        <p:nvSpPr>
          <p:cNvPr id="5" name="Content Placeholder 4"/>
          <p:cNvSpPr>
            <a:spLocks noGrp="1"/>
          </p:cNvSpPr>
          <p:nvPr>
            <p:ph sz="half" idx="2"/>
          </p:nvPr>
        </p:nvSpPr>
        <p:spPr/>
        <p:txBody>
          <a:bodyPr/>
          <a:lstStyle/>
          <a:p>
            <a:r>
              <a:rPr lang="en-US" dirty="0" smtClean="0"/>
              <a:t>Chemical peels</a:t>
            </a:r>
          </a:p>
          <a:p>
            <a:r>
              <a:rPr lang="en-US" dirty="0" smtClean="0"/>
              <a:t>Microdermabrasion</a:t>
            </a:r>
          </a:p>
          <a:p>
            <a:r>
              <a:rPr lang="en-US" dirty="0" smtClean="0"/>
              <a:t>Intense pulsed light</a:t>
            </a:r>
          </a:p>
          <a:p>
            <a:r>
              <a:rPr lang="en-US" dirty="0" smtClean="0"/>
              <a:t>RF, IR skin tightening</a:t>
            </a:r>
            <a:r>
              <a:rPr lang="en-US" dirty="0"/>
              <a:t> </a:t>
            </a:r>
            <a:r>
              <a:rPr lang="en-US" dirty="0" smtClean="0"/>
              <a:t>procedures</a:t>
            </a:r>
          </a:p>
          <a:p>
            <a:r>
              <a:rPr lang="en-US" dirty="0" smtClean="0"/>
              <a:t>Photodynamic therapy</a:t>
            </a:r>
          </a:p>
          <a:p>
            <a:r>
              <a:rPr lang="en-US" dirty="0" smtClean="0"/>
              <a:t>External Lipolysis (heat/ultrasound)</a:t>
            </a:r>
          </a:p>
        </p:txBody>
      </p:sp>
      <p:sp>
        <p:nvSpPr>
          <p:cNvPr id="6" name="Text Placeholder 5"/>
          <p:cNvSpPr>
            <a:spLocks noGrp="1"/>
          </p:cNvSpPr>
          <p:nvPr>
            <p:ph type="body" sz="quarter" idx="3"/>
          </p:nvPr>
        </p:nvSpPr>
        <p:spPr/>
        <p:txBody>
          <a:bodyPr/>
          <a:lstStyle/>
          <a:p>
            <a:r>
              <a:rPr lang="en-US" dirty="0" smtClean="0"/>
              <a:t>Minimally invasive</a:t>
            </a:r>
            <a:endParaRPr lang="en-SG" dirty="0"/>
          </a:p>
        </p:txBody>
      </p:sp>
      <p:sp>
        <p:nvSpPr>
          <p:cNvPr id="7" name="Content Placeholder 6"/>
          <p:cNvSpPr>
            <a:spLocks noGrp="1"/>
          </p:cNvSpPr>
          <p:nvPr>
            <p:ph sz="quarter" idx="4"/>
          </p:nvPr>
        </p:nvSpPr>
        <p:spPr/>
        <p:txBody>
          <a:bodyPr>
            <a:normAutofit lnSpcReduction="10000"/>
          </a:bodyPr>
          <a:lstStyle/>
          <a:p>
            <a:r>
              <a:rPr lang="en-US" dirty="0" smtClean="0"/>
              <a:t>Botox</a:t>
            </a:r>
          </a:p>
          <a:p>
            <a:r>
              <a:rPr lang="en-US" dirty="0" smtClean="0"/>
              <a:t>Filler injection</a:t>
            </a:r>
          </a:p>
          <a:p>
            <a:r>
              <a:rPr lang="en-US" dirty="0" err="1" smtClean="0"/>
              <a:t>Phlebectomy</a:t>
            </a:r>
            <a:endParaRPr lang="en-US" dirty="0" smtClean="0"/>
          </a:p>
          <a:p>
            <a:r>
              <a:rPr lang="en-US" dirty="0" smtClean="0"/>
              <a:t>Sclerotherapy</a:t>
            </a:r>
          </a:p>
          <a:p>
            <a:r>
              <a:rPr lang="en-US" dirty="0" smtClean="0"/>
              <a:t>Threat lifts</a:t>
            </a:r>
          </a:p>
          <a:p>
            <a:r>
              <a:rPr lang="en-US" dirty="0" smtClean="0"/>
              <a:t>Lasers (vascular lesions, skin pigmentation and skin rejuvenation)</a:t>
            </a:r>
            <a:endParaRPr lang="en-SG" dirty="0"/>
          </a:p>
        </p:txBody>
      </p:sp>
    </p:spTree>
    <p:extLst>
      <p:ext uri="{BB962C8B-B14F-4D97-AF65-F5344CB8AC3E}">
        <p14:creationId xmlns:p14="http://schemas.microsoft.com/office/powerpoint/2010/main" val="337156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B aesthetic practices</a:t>
            </a:r>
            <a:endParaRPr lang="en-SG"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List B contains aesthetic treatments and procedures that re currently regarded as having low / very low of evidence and / or being neither well established nor acceptable. </a:t>
            </a:r>
          </a:p>
          <a:p>
            <a:pPr marL="0" indent="0">
              <a:buNone/>
            </a:pPr>
            <a:endParaRPr lang="en-US" dirty="0"/>
          </a:p>
          <a:p>
            <a:r>
              <a:rPr lang="en-US" dirty="0" err="1" smtClean="0"/>
              <a:t>Mesotherapy</a:t>
            </a:r>
            <a:endParaRPr lang="en-US" dirty="0" smtClean="0"/>
          </a:p>
          <a:p>
            <a:r>
              <a:rPr lang="en-US" dirty="0" err="1" smtClean="0"/>
              <a:t>Carboxytherapy</a:t>
            </a:r>
            <a:endParaRPr lang="en-US" dirty="0" smtClean="0"/>
          </a:p>
          <a:p>
            <a:r>
              <a:rPr lang="en-US" dirty="0" err="1" smtClean="0"/>
              <a:t>Microneedling</a:t>
            </a:r>
            <a:r>
              <a:rPr lang="en-US" dirty="0" smtClean="0"/>
              <a:t> </a:t>
            </a:r>
            <a:r>
              <a:rPr lang="en-US" dirty="0" err="1" smtClean="0"/>
              <a:t>dermaroller</a:t>
            </a:r>
            <a:endParaRPr lang="en-US" dirty="0" smtClean="0"/>
          </a:p>
          <a:p>
            <a:r>
              <a:rPr lang="en-US" dirty="0" smtClean="0"/>
              <a:t>Skin whitening injections</a:t>
            </a:r>
          </a:p>
          <a:p>
            <a:r>
              <a:rPr lang="en-US" dirty="0" smtClean="0"/>
              <a:t>Stem call activator protein for skin rejuvenation</a:t>
            </a:r>
          </a:p>
          <a:p>
            <a:r>
              <a:rPr lang="en-US" dirty="0" smtClean="0"/>
              <a:t>Mechanized massage ( </a:t>
            </a:r>
            <a:r>
              <a:rPr lang="en-US" dirty="0" err="1" smtClean="0"/>
              <a:t>eg</a:t>
            </a:r>
            <a:r>
              <a:rPr lang="en-US" dirty="0" smtClean="0"/>
              <a:t> “</a:t>
            </a:r>
            <a:r>
              <a:rPr lang="en-US" dirty="0" err="1" smtClean="0"/>
              <a:t>endermologie</a:t>
            </a:r>
            <a:r>
              <a:rPr lang="en-US" dirty="0" smtClean="0"/>
              <a:t>” for cellulite treatment)</a:t>
            </a:r>
            <a:endParaRPr lang="en-SG" dirty="0"/>
          </a:p>
        </p:txBody>
      </p:sp>
    </p:spTree>
    <p:extLst>
      <p:ext uri="{BB962C8B-B14F-4D97-AF65-F5344CB8AC3E}">
        <p14:creationId xmlns:p14="http://schemas.microsoft.com/office/powerpoint/2010/main" val="4193843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Aesthetic Medicine</a:t>
            </a:r>
            <a:endParaRPr lang="en-SG"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rgbClr val="FF0000"/>
                </a:solidFill>
              </a:rPr>
              <a:t>Aesthetic Medicine</a:t>
            </a:r>
          </a:p>
          <a:p>
            <a:pPr marL="514350" indent="-514350">
              <a:buFont typeface="+mj-lt"/>
              <a:buAutoNum type="arabicPeriod"/>
            </a:pPr>
            <a:r>
              <a:rPr lang="en-US" dirty="0" smtClean="0"/>
              <a:t>Science and evidence of Aesthetic Medicine</a:t>
            </a:r>
          </a:p>
          <a:p>
            <a:pPr marL="514350" indent="-514350">
              <a:buFont typeface="+mj-lt"/>
              <a:buAutoNum type="arabicPeriod"/>
            </a:pPr>
            <a:r>
              <a:rPr lang="en-US" dirty="0" smtClean="0"/>
              <a:t>Aesthetic Medicine in Singapore</a:t>
            </a:r>
          </a:p>
          <a:p>
            <a:pPr marL="514350" indent="-514350">
              <a:buFont typeface="+mj-lt"/>
              <a:buAutoNum type="arabicPeriod"/>
            </a:pPr>
            <a:r>
              <a:rPr lang="en-US" dirty="0" smtClean="0"/>
              <a:t>The future of Aesthetic Medicine</a:t>
            </a:r>
            <a:endParaRPr lang="en-SG" dirty="0"/>
          </a:p>
        </p:txBody>
      </p:sp>
    </p:spTree>
    <p:extLst>
      <p:ext uri="{BB962C8B-B14F-4D97-AF65-F5344CB8AC3E}">
        <p14:creationId xmlns:p14="http://schemas.microsoft.com/office/powerpoint/2010/main" val="3823245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of Aesthetic Medicine</a:t>
            </a:r>
            <a:endParaRPr lang="en-SG" dirty="0"/>
          </a:p>
        </p:txBody>
      </p:sp>
      <p:sp>
        <p:nvSpPr>
          <p:cNvPr id="3" name="Content Placeholder 2"/>
          <p:cNvSpPr>
            <a:spLocks noGrp="1"/>
          </p:cNvSpPr>
          <p:nvPr>
            <p:ph idx="1"/>
          </p:nvPr>
        </p:nvSpPr>
        <p:spPr/>
        <p:txBody>
          <a:bodyPr/>
          <a:lstStyle/>
          <a:p>
            <a:r>
              <a:rPr lang="en-US" dirty="0" smtClean="0"/>
              <a:t>Patient safety concern and diagnostic skills</a:t>
            </a:r>
          </a:p>
          <a:p>
            <a:r>
              <a:rPr lang="en-US" dirty="0" smtClean="0"/>
              <a:t>Maintaining professional standard</a:t>
            </a:r>
            <a:r>
              <a:rPr lang="en-SG" dirty="0" smtClean="0"/>
              <a:t> and excellence with adequate training</a:t>
            </a:r>
          </a:p>
          <a:p>
            <a:r>
              <a:rPr lang="en-US" dirty="0" smtClean="0"/>
              <a:t>Misrepresentation</a:t>
            </a:r>
          </a:p>
          <a:p>
            <a:pPr marL="0" indent="0">
              <a:buNone/>
            </a:pPr>
            <a:r>
              <a:rPr lang="en-US" dirty="0"/>
              <a:t>	</a:t>
            </a:r>
            <a:r>
              <a:rPr lang="en-US" dirty="0" smtClean="0"/>
              <a:t>- Dermatologist / Plastic surgeons</a:t>
            </a:r>
          </a:p>
          <a:p>
            <a:pPr marL="0" indent="0">
              <a:buNone/>
            </a:pPr>
            <a:r>
              <a:rPr lang="en-US" dirty="0"/>
              <a:t>	</a:t>
            </a:r>
            <a:r>
              <a:rPr lang="en-US" dirty="0" smtClean="0"/>
              <a:t>- Other specialist /GP</a:t>
            </a:r>
          </a:p>
          <a:p>
            <a:r>
              <a:rPr lang="en-US" dirty="0" smtClean="0"/>
              <a:t>Upholding credibility of doctors, avoid the lost of confidence and trust in the medical profession</a:t>
            </a:r>
          </a:p>
        </p:txBody>
      </p:sp>
    </p:spTree>
    <p:extLst>
      <p:ext uri="{BB962C8B-B14F-4D97-AF65-F5344CB8AC3E}">
        <p14:creationId xmlns:p14="http://schemas.microsoft.com/office/powerpoint/2010/main" val="2559671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Definition of Aesthetic Medicine</a:t>
            </a:r>
            <a:endParaRPr lang="en-SG" dirty="0"/>
          </a:p>
        </p:txBody>
      </p:sp>
      <p:sp>
        <p:nvSpPr>
          <p:cNvPr id="11" name="Content Placeholder 10"/>
          <p:cNvSpPr>
            <a:spLocks noGrp="1"/>
          </p:cNvSpPr>
          <p:nvPr>
            <p:ph idx="1"/>
          </p:nvPr>
        </p:nvSpPr>
        <p:spPr/>
        <p:txBody>
          <a:bodyPr/>
          <a:lstStyle/>
          <a:p>
            <a:pPr marL="0" indent="0">
              <a:buNone/>
            </a:pPr>
            <a:r>
              <a:rPr lang="en-US" dirty="0" smtClean="0"/>
              <a:t>There is currently no internationally accepted definition of aesthetic medicine</a:t>
            </a:r>
            <a:endParaRPr lang="en-SG" dirty="0"/>
          </a:p>
        </p:txBody>
      </p:sp>
    </p:spTree>
    <p:extLst>
      <p:ext uri="{BB962C8B-B14F-4D97-AF65-F5344CB8AC3E}">
        <p14:creationId xmlns:p14="http://schemas.microsoft.com/office/powerpoint/2010/main" val="1272310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Aesthetic Medicine</a:t>
            </a:r>
            <a:endParaRPr lang="en-SG" dirty="0"/>
          </a:p>
        </p:txBody>
      </p:sp>
      <p:sp>
        <p:nvSpPr>
          <p:cNvPr id="3" name="Content Placeholder 2"/>
          <p:cNvSpPr>
            <a:spLocks noGrp="1"/>
          </p:cNvSpPr>
          <p:nvPr>
            <p:ph idx="1"/>
          </p:nvPr>
        </p:nvSpPr>
        <p:spPr/>
        <p:txBody>
          <a:bodyPr/>
          <a:lstStyle/>
          <a:p>
            <a:r>
              <a:rPr lang="en-US" dirty="0" smtClean="0"/>
              <a:t>UK – “Operations and other procedures that revise or change the appearance, color, texture, structure or position of badly features, which most would consider otherwise to be within the broad range of ‘normal’ for that person”</a:t>
            </a:r>
          </a:p>
          <a:p>
            <a:r>
              <a:rPr lang="en-US" dirty="0" smtClean="0"/>
              <a:t>USA –”a subspecialty of medicine and surgery that restricts itself to the enhancement of appearance through surgical and medical techniques. It is specifically concerned with maintaining normal appearance, restoring it, or enhancing it beyond the average level toward some aesthetic ideal”</a:t>
            </a:r>
            <a:endParaRPr lang="en-SG" dirty="0"/>
          </a:p>
        </p:txBody>
      </p:sp>
    </p:spTree>
    <p:extLst>
      <p:ext uri="{BB962C8B-B14F-4D97-AF65-F5344CB8AC3E}">
        <p14:creationId xmlns:p14="http://schemas.microsoft.com/office/powerpoint/2010/main" val="273996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Academy of Aesthetic Medicine</a:t>
            </a:r>
            <a:endParaRPr lang="en-SG" dirty="0"/>
          </a:p>
        </p:txBody>
      </p:sp>
      <p:sp>
        <p:nvSpPr>
          <p:cNvPr id="3" name="Content Placeholder 2"/>
          <p:cNvSpPr>
            <a:spLocks noGrp="1"/>
          </p:cNvSpPr>
          <p:nvPr>
            <p:ph idx="1"/>
          </p:nvPr>
        </p:nvSpPr>
        <p:spPr/>
        <p:txBody>
          <a:bodyPr/>
          <a:lstStyle/>
          <a:p>
            <a:r>
              <a:rPr lang="en-US" dirty="0" smtClean="0"/>
              <a:t>First coined by </a:t>
            </a:r>
            <a:r>
              <a:rPr lang="en-US" dirty="0" err="1" smtClean="0"/>
              <a:t>Dr</a:t>
            </a:r>
            <a:r>
              <a:rPr lang="en-US" dirty="0" smtClean="0"/>
              <a:t> JJ Legrand, a French Endocrinologist in the early 70s</a:t>
            </a:r>
          </a:p>
          <a:p>
            <a:r>
              <a:rPr lang="en-US" dirty="0" smtClean="0"/>
              <a:t>A new medical discipline that involves multidisciplinary collaboration to provide answer to the total aesthetic needs of the community</a:t>
            </a:r>
          </a:p>
          <a:p>
            <a:r>
              <a:rPr lang="en-US" dirty="0" smtClean="0"/>
              <a:t>Aesthetic medicine exalts the association between health and beauty because beauty means to “feel good under one’s own skin and to have a perfect psychophysical balance”</a:t>
            </a:r>
            <a:endParaRPr lang="en-SG" dirty="0"/>
          </a:p>
        </p:txBody>
      </p:sp>
    </p:spTree>
    <p:extLst>
      <p:ext uri="{BB962C8B-B14F-4D97-AF65-F5344CB8AC3E}">
        <p14:creationId xmlns:p14="http://schemas.microsoft.com/office/powerpoint/2010/main" val="415009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of Aesthetic Medicine</a:t>
            </a:r>
            <a:endParaRPr lang="en-SG" dirty="0"/>
          </a:p>
        </p:txBody>
      </p:sp>
      <p:sp>
        <p:nvSpPr>
          <p:cNvPr id="3" name="Content Placeholder 2"/>
          <p:cNvSpPr>
            <a:spLocks noGrp="1"/>
          </p:cNvSpPr>
          <p:nvPr>
            <p:ph idx="1"/>
          </p:nvPr>
        </p:nvSpPr>
        <p:spPr/>
        <p:txBody>
          <a:bodyPr/>
          <a:lstStyle/>
          <a:p>
            <a:r>
              <a:rPr lang="en-US" dirty="0" smtClean="0"/>
              <a:t>Prevailing culture to prolong youthfulness and self image</a:t>
            </a:r>
          </a:p>
          <a:p>
            <a:r>
              <a:rPr lang="en-US" dirty="0" smtClean="0"/>
              <a:t>Increase disposable income</a:t>
            </a:r>
          </a:p>
          <a:p>
            <a:r>
              <a:rPr lang="en-US" dirty="0" smtClean="0"/>
              <a:t>Technological and medical advances with minimal downtime and complications</a:t>
            </a:r>
          </a:p>
          <a:p>
            <a:r>
              <a:rPr lang="en-US" dirty="0" smtClean="0"/>
              <a:t>Social acceptance, taboo no more</a:t>
            </a:r>
          </a:p>
          <a:p>
            <a:r>
              <a:rPr lang="en-US" dirty="0" smtClean="0"/>
              <a:t>Media driven demand and promotion</a:t>
            </a:r>
            <a:endParaRPr lang="en-SG" dirty="0"/>
          </a:p>
        </p:txBody>
      </p:sp>
    </p:spTree>
    <p:extLst>
      <p:ext uri="{BB962C8B-B14F-4D97-AF65-F5344CB8AC3E}">
        <p14:creationId xmlns:p14="http://schemas.microsoft.com/office/powerpoint/2010/main" val="122460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Aesthetic Medicine</a:t>
            </a:r>
            <a:endParaRPr lang="en-SG" dirty="0"/>
          </a:p>
        </p:txBody>
      </p:sp>
      <p:sp>
        <p:nvSpPr>
          <p:cNvPr id="4" name="Text Placeholder 3"/>
          <p:cNvSpPr>
            <a:spLocks noGrp="1"/>
          </p:cNvSpPr>
          <p:nvPr>
            <p:ph type="body" idx="1"/>
          </p:nvPr>
        </p:nvSpPr>
        <p:spPr/>
        <p:txBody>
          <a:bodyPr/>
          <a:lstStyle/>
          <a:p>
            <a:r>
              <a:rPr lang="en-US" sz="2800" dirty="0" smtClean="0"/>
              <a:t>Cosmetic Surgery</a:t>
            </a:r>
            <a:r>
              <a:rPr lang="en-US" dirty="0" smtClean="0"/>
              <a:t>	</a:t>
            </a:r>
            <a:endParaRPr lang="en-SG" dirty="0"/>
          </a:p>
        </p:txBody>
      </p:sp>
      <p:sp>
        <p:nvSpPr>
          <p:cNvPr id="5" name="Content Placeholder 4"/>
          <p:cNvSpPr>
            <a:spLocks noGrp="1"/>
          </p:cNvSpPr>
          <p:nvPr>
            <p:ph sz="half" idx="2"/>
          </p:nvPr>
        </p:nvSpPr>
        <p:spPr/>
        <p:txBody>
          <a:bodyPr/>
          <a:lstStyle/>
          <a:p>
            <a:r>
              <a:rPr lang="en-US" dirty="0" smtClean="0"/>
              <a:t>Breast augmentation</a:t>
            </a:r>
          </a:p>
          <a:p>
            <a:r>
              <a:rPr lang="en-US" dirty="0" smtClean="0"/>
              <a:t>Rhinoplasty</a:t>
            </a:r>
          </a:p>
          <a:p>
            <a:r>
              <a:rPr lang="en-US" dirty="0" smtClean="0"/>
              <a:t>Blepharoplasty</a:t>
            </a:r>
          </a:p>
          <a:p>
            <a:r>
              <a:rPr lang="en-US" dirty="0" smtClean="0"/>
              <a:t>Liposuction</a:t>
            </a:r>
          </a:p>
          <a:p>
            <a:r>
              <a:rPr lang="en-US" dirty="0" err="1" smtClean="0"/>
              <a:t>Abdomnioplasty</a:t>
            </a:r>
            <a:endParaRPr lang="en-SG" dirty="0"/>
          </a:p>
        </p:txBody>
      </p:sp>
      <p:sp>
        <p:nvSpPr>
          <p:cNvPr id="6" name="Text Placeholder 5"/>
          <p:cNvSpPr>
            <a:spLocks noGrp="1"/>
          </p:cNvSpPr>
          <p:nvPr>
            <p:ph type="body" sz="quarter" idx="3"/>
          </p:nvPr>
        </p:nvSpPr>
        <p:spPr/>
        <p:txBody>
          <a:bodyPr>
            <a:normAutofit/>
          </a:bodyPr>
          <a:lstStyle/>
          <a:p>
            <a:r>
              <a:rPr lang="en-US" sz="2800" dirty="0" smtClean="0"/>
              <a:t>Cosmetic Dermatology</a:t>
            </a:r>
            <a:endParaRPr lang="en-SG" sz="2800" dirty="0"/>
          </a:p>
        </p:txBody>
      </p:sp>
      <p:sp>
        <p:nvSpPr>
          <p:cNvPr id="7" name="Content Placeholder 6"/>
          <p:cNvSpPr>
            <a:spLocks noGrp="1"/>
          </p:cNvSpPr>
          <p:nvPr>
            <p:ph sz="quarter" idx="4"/>
          </p:nvPr>
        </p:nvSpPr>
        <p:spPr/>
        <p:txBody>
          <a:bodyPr/>
          <a:lstStyle/>
          <a:p>
            <a:r>
              <a:rPr lang="en-US" dirty="0" smtClean="0"/>
              <a:t>Topical Creams</a:t>
            </a:r>
          </a:p>
          <a:p>
            <a:r>
              <a:rPr lang="en-US" dirty="0" smtClean="0"/>
              <a:t>Chemical Peels</a:t>
            </a:r>
          </a:p>
          <a:p>
            <a:r>
              <a:rPr lang="en-US" dirty="0" smtClean="0"/>
              <a:t>Laser / Light Rejuvenation</a:t>
            </a:r>
          </a:p>
          <a:p>
            <a:r>
              <a:rPr lang="en-US" dirty="0" smtClean="0"/>
              <a:t>Botulinum Toxin injection</a:t>
            </a:r>
          </a:p>
          <a:p>
            <a:r>
              <a:rPr lang="en-US" dirty="0" smtClean="0"/>
              <a:t>Soft Tissue Fillers</a:t>
            </a:r>
          </a:p>
          <a:p>
            <a:r>
              <a:rPr lang="en-US" dirty="0" smtClean="0"/>
              <a:t>Laser / Light Hair removal</a:t>
            </a:r>
            <a:endParaRPr lang="en-SG" dirty="0"/>
          </a:p>
        </p:txBody>
      </p:sp>
    </p:spTree>
    <p:extLst>
      <p:ext uri="{BB962C8B-B14F-4D97-AF65-F5344CB8AC3E}">
        <p14:creationId xmlns:p14="http://schemas.microsoft.com/office/powerpoint/2010/main" val="2289253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Society of Aesthetic Plastic surgery</a:t>
            </a:r>
            <a:endParaRPr lang="en-SG" dirty="0"/>
          </a:p>
        </p:txBody>
      </p:sp>
      <p:sp>
        <p:nvSpPr>
          <p:cNvPr id="3" name="Content Placeholder 2"/>
          <p:cNvSpPr>
            <a:spLocks noGrp="1"/>
          </p:cNvSpPr>
          <p:nvPr>
            <p:ph idx="1"/>
          </p:nvPr>
        </p:nvSpPr>
        <p:spPr/>
        <p:txBody>
          <a:bodyPr/>
          <a:lstStyle/>
          <a:p>
            <a:r>
              <a:rPr lang="en-US" dirty="0" smtClean="0"/>
              <a:t>2014 US figures</a:t>
            </a:r>
            <a:endParaRPr lang="en-US" dirty="0" smtClean="0"/>
          </a:p>
          <a:p>
            <a:r>
              <a:rPr lang="en-US" dirty="0" smtClean="0"/>
              <a:t>$12 billion on surgical and non surgical procedures / year</a:t>
            </a:r>
          </a:p>
          <a:p>
            <a:r>
              <a:rPr lang="en-US" dirty="0" smtClean="0"/>
              <a:t>10 million cosmetics procedures/ year</a:t>
            </a:r>
          </a:p>
          <a:p>
            <a:r>
              <a:rPr lang="en-US" dirty="0" smtClean="0"/>
              <a:t>91.4% women</a:t>
            </a:r>
          </a:p>
          <a:p>
            <a:r>
              <a:rPr lang="en-US" dirty="0" smtClean="0"/>
              <a:t>More men are turning to aesthetic procedures, surgical and non surgical</a:t>
            </a:r>
            <a:endParaRPr lang="en-SG" dirty="0"/>
          </a:p>
        </p:txBody>
      </p:sp>
    </p:spTree>
    <p:extLst>
      <p:ext uri="{BB962C8B-B14F-4D97-AF65-F5344CB8AC3E}">
        <p14:creationId xmlns:p14="http://schemas.microsoft.com/office/powerpoint/2010/main" val="4025131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Popular Procedures – Men &amp; Women</a:t>
            </a:r>
            <a:endParaRPr lang="en-SG" dirty="0"/>
          </a:p>
        </p:txBody>
      </p:sp>
      <p:sp>
        <p:nvSpPr>
          <p:cNvPr id="3" name="Text Placeholder 2"/>
          <p:cNvSpPr>
            <a:spLocks noGrp="1"/>
          </p:cNvSpPr>
          <p:nvPr>
            <p:ph type="body" idx="1"/>
          </p:nvPr>
        </p:nvSpPr>
        <p:spPr/>
        <p:txBody>
          <a:bodyPr/>
          <a:lstStyle/>
          <a:p>
            <a:r>
              <a:rPr lang="en-US" sz="2800" dirty="0" smtClean="0"/>
              <a:t>Top 5 Surgical Procedures</a:t>
            </a:r>
            <a:r>
              <a:rPr lang="en-US" dirty="0" smtClean="0"/>
              <a:t>	</a:t>
            </a:r>
            <a:endParaRPr lang="en-SG" dirty="0"/>
          </a:p>
        </p:txBody>
      </p:sp>
      <p:sp>
        <p:nvSpPr>
          <p:cNvPr id="4" name="Content Placeholder 3"/>
          <p:cNvSpPr>
            <a:spLocks noGrp="1"/>
          </p:cNvSpPr>
          <p:nvPr>
            <p:ph sz="half" idx="2"/>
          </p:nvPr>
        </p:nvSpPr>
        <p:spPr/>
        <p:txBody>
          <a:bodyPr/>
          <a:lstStyle/>
          <a:p>
            <a:r>
              <a:rPr lang="en-US" dirty="0" smtClean="0"/>
              <a:t>Liposuctions 342,494</a:t>
            </a:r>
          </a:p>
          <a:p>
            <a:r>
              <a:rPr lang="en-US" dirty="0" smtClean="0"/>
              <a:t>Breast Augmentation 286,694</a:t>
            </a:r>
          </a:p>
          <a:p>
            <a:r>
              <a:rPr lang="en-US" dirty="0" smtClean="0"/>
              <a:t>Eyelid surgery 165,714</a:t>
            </a:r>
          </a:p>
          <a:p>
            <a:r>
              <a:rPr lang="en-US" dirty="0" smtClean="0"/>
              <a:t>Tummy Tuck 164,021</a:t>
            </a:r>
          </a:p>
          <a:p>
            <a:r>
              <a:rPr lang="en-US" dirty="0" smtClean="0"/>
              <a:t>Nose surgery 145,909</a:t>
            </a:r>
            <a:endParaRPr lang="en-SG" dirty="0"/>
          </a:p>
        </p:txBody>
      </p:sp>
      <p:sp>
        <p:nvSpPr>
          <p:cNvPr id="5" name="Text Placeholder 4"/>
          <p:cNvSpPr>
            <a:spLocks noGrp="1"/>
          </p:cNvSpPr>
          <p:nvPr>
            <p:ph type="body" sz="quarter" idx="3"/>
          </p:nvPr>
        </p:nvSpPr>
        <p:spPr/>
        <p:txBody>
          <a:bodyPr>
            <a:normAutofit/>
          </a:bodyPr>
          <a:lstStyle/>
          <a:p>
            <a:r>
              <a:rPr lang="en-US" sz="2800" dirty="0" smtClean="0"/>
              <a:t>Top 5 Non Surgical Procedures</a:t>
            </a:r>
            <a:endParaRPr lang="en-SG" sz="2800" dirty="0"/>
          </a:p>
        </p:txBody>
      </p:sp>
      <p:sp>
        <p:nvSpPr>
          <p:cNvPr id="6" name="Content Placeholder 5"/>
          <p:cNvSpPr>
            <a:spLocks noGrp="1"/>
          </p:cNvSpPr>
          <p:nvPr>
            <p:ph sz="quarter" idx="4"/>
          </p:nvPr>
        </p:nvSpPr>
        <p:spPr/>
        <p:txBody>
          <a:bodyPr/>
          <a:lstStyle/>
          <a:p>
            <a:r>
              <a:rPr lang="en-US" dirty="0" smtClean="0"/>
              <a:t>Botox 3,588,218</a:t>
            </a:r>
          </a:p>
          <a:p>
            <a:r>
              <a:rPr lang="en-US" dirty="0" smtClean="0"/>
              <a:t>Hyaluronic Acid 1,696,621</a:t>
            </a:r>
          </a:p>
          <a:p>
            <a:r>
              <a:rPr lang="en-US" dirty="0" smtClean="0"/>
              <a:t>Hair removal 828,480</a:t>
            </a:r>
          </a:p>
          <a:p>
            <a:r>
              <a:rPr lang="en-US" dirty="0" smtClean="0"/>
              <a:t>Chemical Peel 484,053</a:t>
            </a:r>
          </a:p>
          <a:p>
            <a:r>
              <a:rPr lang="en-US" dirty="0" err="1" smtClean="0"/>
              <a:t>Mircodermabrasion</a:t>
            </a:r>
            <a:r>
              <a:rPr lang="en-US" dirty="0" smtClean="0"/>
              <a:t> 417,034</a:t>
            </a:r>
          </a:p>
          <a:p>
            <a:endParaRPr lang="en-SG" dirty="0"/>
          </a:p>
        </p:txBody>
      </p:sp>
    </p:spTree>
    <p:extLst>
      <p:ext uri="{BB962C8B-B14F-4D97-AF65-F5344CB8AC3E}">
        <p14:creationId xmlns:p14="http://schemas.microsoft.com/office/powerpoint/2010/main" val="2013348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670</Words>
  <Application>Microsoft Office PowerPoint</Application>
  <PresentationFormat>Widescreen</PresentationFormat>
  <Paragraphs>133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Evidenced based Aesthetic</vt:lpstr>
      <vt:lpstr>Aesthetic Medicine</vt:lpstr>
      <vt:lpstr>Definition of Aesthetic Medicine</vt:lpstr>
      <vt:lpstr>Definition of Aesthetic Medicine</vt:lpstr>
      <vt:lpstr>American Academy of Aesthetic Medicine</vt:lpstr>
      <vt:lpstr>Growth of Aesthetic Medicine</vt:lpstr>
      <vt:lpstr>Aesthetic Medicine</vt:lpstr>
      <vt:lpstr>American Society of Aesthetic Plastic surgery</vt:lpstr>
      <vt:lpstr>Most Popular Procedures – Men &amp; Women</vt:lpstr>
      <vt:lpstr>Aesthetic Medicine</vt:lpstr>
      <vt:lpstr>Evidence based Aesthetics Medicine</vt:lpstr>
      <vt:lpstr>Papers written </vt:lpstr>
      <vt:lpstr>Laser</vt:lpstr>
      <vt:lpstr>Aesthetic Medicine</vt:lpstr>
      <vt:lpstr>Practice of Aesthetic Medicine</vt:lpstr>
      <vt:lpstr>SMC guidelines on Aesthetic practice for doctors</vt:lpstr>
      <vt:lpstr>SMC Classification of aesthetic procedures</vt:lpstr>
      <vt:lpstr>List A aesthetic practices</vt:lpstr>
      <vt:lpstr>List B aesthetic practices</vt:lpstr>
      <vt:lpstr>The future of Aesthetic Medicine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Evidenced based Aesthetic</dc:title>
  <dc:creator>User</dc:creator>
  <cp:lastModifiedBy>User</cp:lastModifiedBy>
  <cp:revision>14</cp:revision>
  <dcterms:created xsi:type="dcterms:W3CDTF">2015-10-11T07:10:27Z</dcterms:created>
  <dcterms:modified xsi:type="dcterms:W3CDTF">2015-10-12T14:34:37Z</dcterms:modified>
</cp:coreProperties>
</file>