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256" r:id="rId2"/>
    <p:sldId id="294" r:id="rId3"/>
    <p:sldId id="293" r:id="rId4"/>
    <p:sldId id="278" r:id="rId5"/>
    <p:sldId id="304" r:id="rId6"/>
    <p:sldId id="295" r:id="rId7"/>
    <p:sldId id="267" r:id="rId8"/>
    <p:sldId id="257" r:id="rId9"/>
    <p:sldId id="258" r:id="rId10"/>
    <p:sldId id="260" r:id="rId11"/>
    <p:sldId id="259" r:id="rId12"/>
    <p:sldId id="269" r:id="rId13"/>
    <p:sldId id="309" r:id="rId14"/>
    <p:sldId id="301" r:id="rId15"/>
    <p:sldId id="270" r:id="rId16"/>
    <p:sldId id="271" r:id="rId17"/>
    <p:sldId id="272" r:id="rId18"/>
    <p:sldId id="302" r:id="rId19"/>
    <p:sldId id="303" r:id="rId20"/>
    <p:sldId id="305" r:id="rId21"/>
    <p:sldId id="306" r:id="rId22"/>
    <p:sldId id="276" r:id="rId23"/>
    <p:sldId id="273" r:id="rId24"/>
    <p:sldId id="307" r:id="rId25"/>
    <p:sldId id="275" r:id="rId26"/>
    <p:sldId id="277" r:id="rId27"/>
    <p:sldId id="282" r:id="rId28"/>
    <p:sldId id="279" r:id="rId29"/>
    <p:sldId id="280" r:id="rId30"/>
    <p:sldId id="281" r:id="rId31"/>
    <p:sldId id="266" r:id="rId32"/>
    <p:sldId id="264" r:id="rId33"/>
    <p:sldId id="265" r:id="rId34"/>
    <p:sldId id="268" r:id="rId35"/>
    <p:sldId id="297" r:id="rId36"/>
    <p:sldId id="296" r:id="rId37"/>
    <p:sldId id="300" r:id="rId38"/>
    <p:sldId id="299" r:id="rId39"/>
    <p:sldId id="298" r:id="rId40"/>
    <p:sldId id="288" r:id="rId41"/>
    <p:sldId id="285" r:id="rId42"/>
    <p:sldId id="283" r:id="rId43"/>
    <p:sldId id="287" r:id="rId44"/>
    <p:sldId id="284" r:id="rId45"/>
    <p:sldId id="286" r:id="rId46"/>
    <p:sldId id="290" r:id="rId47"/>
    <p:sldId id="291" r:id="rId48"/>
    <p:sldId id="289" r:id="rId49"/>
    <p:sldId id="308"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61257" autoAdjust="0"/>
  </p:normalViewPr>
  <p:slideViewPr>
    <p:cSldViewPr snapToGrid="0">
      <p:cViewPr varScale="1">
        <p:scale>
          <a:sx n="58" d="100"/>
          <a:sy n="58" d="100"/>
        </p:scale>
        <p:origin x="1474" y="43"/>
      </p:cViewPr>
      <p:guideLst>
        <p:guide orient="horz" pos="2160"/>
        <p:guide pos="3840"/>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8F7CDD2-D514-41D8-8139-A8EE1790FA89}" type="datetimeFigureOut">
              <a:rPr lang="en-US" smtClean="0"/>
              <a:t>9/24/2015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6CD9A76-C538-45DD-83D7-D086A99DF8BD}" type="slidenum">
              <a:rPr lang="en-US" smtClean="0"/>
              <a:t>‹#›</a:t>
            </a:fld>
            <a:endParaRPr lang="en-US"/>
          </a:p>
        </p:txBody>
      </p:sp>
    </p:spTree>
    <p:extLst>
      <p:ext uri="{BB962C8B-B14F-4D97-AF65-F5344CB8AC3E}">
        <p14:creationId xmlns:p14="http://schemas.microsoft.com/office/powerpoint/2010/main" val="14270115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en.wikipedia.org/wiki/Hard_to_Kill" TargetMode="External"/><Relationship Id="rId3" Type="http://schemas.openxmlformats.org/officeDocument/2006/relationships/hyperlink" Target="https://en.wikipedia.org/wiki/American_people" TargetMode="External"/><Relationship Id="rId7" Type="http://schemas.openxmlformats.org/officeDocument/2006/relationships/hyperlink" Target="https://en.wikipedia.org/wiki/John_Hughes_(filmmaker)"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en.wikipedia.org/wiki/Weird_Science_(film)" TargetMode="External"/><Relationship Id="rId5" Type="http://schemas.openxmlformats.org/officeDocument/2006/relationships/hyperlink" Target="https://en.wikipedia.org/wiki/Gene_Wilder" TargetMode="External"/><Relationship Id="rId4" Type="http://schemas.openxmlformats.org/officeDocument/2006/relationships/hyperlink" Target="https://en.wikipedia.org/wiki/The_Woman_in_Red_(1984_film)" TargetMode="External"/><Relationship Id="rId9" Type="http://schemas.openxmlformats.org/officeDocument/2006/relationships/hyperlink" Target="https://en.wikipedia.org/wiki/Steven_Seagal"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SG" dirty="0"/>
          </a:p>
        </p:txBody>
      </p:sp>
      <p:sp>
        <p:nvSpPr>
          <p:cNvPr id="4" name="Slide Number Placeholder 3"/>
          <p:cNvSpPr>
            <a:spLocks noGrp="1"/>
          </p:cNvSpPr>
          <p:nvPr>
            <p:ph type="sldNum" sz="quarter" idx="10"/>
          </p:nvPr>
        </p:nvSpPr>
        <p:spPr/>
        <p:txBody>
          <a:bodyPr/>
          <a:lstStyle/>
          <a:p>
            <a:fld id="{F6CD9A76-C538-45DD-83D7-D086A99DF8BD}" type="slidenum">
              <a:rPr lang="en-US" smtClean="0"/>
              <a:t>1</a:t>
            </a:fld>
            <a:endParaRPr lang="en-US"/>
          </a:p>
        </p:txBody>
      </p:sp>
    </p:spTree>
    <p:extLst>
      <p:ext uri="{BB962C8B-B14F-4D97-AF65-F5344CB8AC3E}">
        <p14:creationId xmlns:p14="http://schemas.microsoft.com/office/powerpoint/2010/main" val="17217953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sz="1200" b="0" i="0" kern="1200" baseline="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6CD9A76-C538-45DD-83D7-D086A99DF8BD}" type="slidenum">
              <a:rPr lang="en-US" smtClean="0"/>
              <a:t>11</a:t>
            </a:fld>
            <a:endParaRPr lang="en-US"/>
          </a:p>
        </p:txBody>
      </p:sp>
    </p:spTree>
    <p:extLst>
      <p:ext uri="{BB962C8B-B14F-4D97-AF65-F5344CB8AC3E}">
        <p14:creationId xmlns:p14="http://schemas.microsoft.com/office/powerpoint/2010/main" val="20195854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fld id="{F6CD9A76-C538-45DD-83D7-D086A99DF8BD}" type="slidenum">
              <a:rPr lang="en-US" smtClean="0"/>
              <a:t>12</a:t>
            </a:fld>
            <a:endParaRPr lang="en-US"/>
          </a:p>
        </p:txBody>
      </p:sp>
    </p:spTree>
    <p:extLst>
      <p:ext uri="{BB962C8B-B14F-4D97-AF65-F5344CB8AC3E}">
        <p14:creationId xmlns:p14="http://schemas.microsoft.com/office/powerpoint/2010/main" val="39613297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CD9A76-C538-45DD-83D7-D086A99DF8BD}" type="slidenum">
              <a:rPr lang="en-US" smtClean="0"/>
              <a:t>13</a:t>
            </a:fld>
            <a:endParaRPr lang="en-US"/>
          </a:p>
        </p:txBody>
      </p:sp>
    </p:spTree>
    <p:extLst>
      <p:ext uri="{BB962C8B-B14F-4D97-AF65-F5344CB8AC3E}">
        <p14:creationId xmlns:p14="http://schemas.microsoft.com/office/powerpoint/2010/main" val="39744869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CD9A76-C538-45DD-83D7-D086A99DF8BD}" type="slidenum">
              <a:rPr lang="en-US" smtClean="0"/>
              <a:t>15</a:t>
            </a:fld>
            <a:endParaRPr lang="en-US"/>
          </a:p>
        </p:txBody>
      </p:sp>
    </p:spTree>
    <p:extLst>
      <p:ext uri="{BB962C8B-B14F-4D97-AF65-F5344CB8AC3E}">
        <p14:creationId xmlns:p14="http://schemas.microsoft.com/office/powerpoint/2010/main" val="12905960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CD9A76-C538-45DD-83D7-D086A99DF8BD}" type="slidenum">
              <a:rPr lang="en-US" smtClean="0"/>
              <a:t>16</a:t>
            </a:fld>
            <a:endParaRPr lang="en-US"/>
          </a:p>
        </p:txBody>
      </p:sp>
    </p:spTree>
    <p:extLst>
      <p:ext uri="{BB962C8B-B14F-4D97-AF65-F5344CB8AC3E}">
        <p14:creationId xmlns:p14="http://schemas.microsoft.com/office/powerpoint/2010/main" val="41898188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gain muscle and lose fat is a biological paradox.</a:t>
            </a:r>
          </a:p>
          <a:p>
            <a:r>
              <a:rPr lang="en-US" baseline="0" dirty="0" smtClean="0"/>
              <a:t>On the left is a weight lifter. He is likely stronger the body builder on the right.</a:t>
            </a:r>
          </a:p>
          <a:p>
            <a:r>
              <a:rPr lang="en-US" baseline="0" dirty="0" smtClean="0"/>
              <a:t>To gain muscle the weight lifter eats and trains. His concern is strength. So his muscles are not obvious</a:t>
            </a:r>
          </a:p>
          <a:p>
            <a:endParaRPr lang="en-US" baseline="0" dirty="0" smtClean="0"/>
          </a:p>
          <a:p>
            <a:r>
              <a:rPr lang="en-US" baseline="0" dirty="0" smtClean="0"/>
              <a:t>The body building is a art and science. The art of achieving good and symmetrical muscle definition.  Massive muscles a plus point</a:t>
            </a:r>
          </a:p>
          <a:p>
            <a:r>
              <a:rPr lang="en-US" baseline="0" dirty="0" smtClean="0"/>
              <a:t>In body building contest. Science comes to play when body builders have to lose fat but keep the muscle mass. A specialized diet, </a:t>
            </a:r>
            <a:r>
              <a:rPr lang="en-US" baseline="0" dirty="0" err="1" smtClean="0"/>
              <a:t>anabloic</a:t>
            </a:r>
            <a:r>
              <a:rPr lang="en-US" baseline="0" dirty="0" smtClean="0"/>
              <a:t> steroids and  timing for the contest produces this impossible body shape</a:t>
            </a:r>
          </a:p>
          <a:p>
            <a:r>
              <a:rPr lang="en-US" baseline="0" dirty="0" smtClean="0"/>
              <a:t>The body builder on the right is Phil Health. He is </a:t>
            </a:r>
            <a:r>
              <a:rPr lang="en-US" baseline="0" dirty="0" err="1" smtClean="0"/>
              <a:t>Mr</a:t>
            </a:r>
            <a:r>
              <a:rPr lang="en-US" baseline="0" dirty="0" smtClean="0"/>
              <a:t> Olympia 2011-2014.</a:t>
            </a:r>
            <a:endParaRPr lang="en-US" dirty="0" smtClean="0"/>
          </a:p>
          <a:p>
            <a:endParaRPr lang="en-US" dirty="0" smtClean="0"/>
          </a:p>
          <a:p>
            <a:endParaRPr lang="en-US" dirty="0" smtClean="0"/>
          </a:p>
          <a:p>
            <a:r>
              <a:rPr lang="en-US" dirty="0" smtClean="0"/>
              <a:t>The well</a:t>
            </a:r>
            <a:r>
              <a:rPr lang="en-US" baseline="0" dirty="0" smtClean="0"/>
              <a:t> defined, Greek god body is not long lasting</a:t>
            </a:r>
          </a:p>
          <a:p>
            <a:endParaRPr lang="en-US" baseline="0" dirty="0" smtClean="0"/>
          </a:p>
          <a:p>
            <a:r>
              <a:rPr lang="en-US" baseline="0" dirty="0" smtClean="0"/>
              <a:t>( To the male students )After you have finished you studies,  start working,  for most of you there will be no time for regular exercise, or eat with discipline, you will lose this body</a:t>
            </a:r>
          </a:p>
          <a:p>
            <a:r>
              <a:rPr lang="en-US" baseline="0" dirty="0" smtClean="0"/>
              <a:t>And obsession with a muscular body is a male thing</a:t>
            </a:r>
          </a:p>
          <a:p>
            <a:r>
              <a:rPr lang="en-US" baseline="0" dirty="0" smtClean="0"/>
              <a:t>Girls are not very attracted to a ideal male body. </a:t>
            </a:r>
            <a:r>
              <a:rPr lang="en-US" baseline="0" dirty="0" err="1" smtClean="0"/>
              <a:t>Infact</a:t>
            </a:r>
            <a:r>
              <a:rPr lang="en-US" baseline="0" dirty="0" smtClean="0"/>
              <a:t> most females think body builders like the one on the right as not proportionate or a put off</a:t>
            </a:r>
          </a:p>
          <a:p>
            <a:r>
              <a:rPr lang="en-US" baseline="0" dirty="0" smtClean="0"/>
              <a:t>Remember the </a:t>
            </a:r>
            <a:r>
              <a:rPr lang="en-US" baseline="0" dirty="0" err="1" smtClean="0"/>
              <a:t>converstaions</a:t>
            </a:r>
            <a:r>
              <a:rPr lang="en-US" baseline="0" dirty="0" smtClean="0"/>
              <a:t> in Songs of Solomon?</a:t>
            </a:r>
          </a:p>
          <a:p>
            <a:r>
              <a:rPr lang="en-US" baseline="0" dirty="0" smtClean="0"/>
              <a:t>What do girls look for in a male?</a:t>
            </a:r>
            <a:endParaRPr lang="en-US" dirty="0"/>
          </a:p>
        </p:txBody>
      </p:sp>
      <p:sp>
        <p:nvSpPr>
          <p:cNvPr id="4" name="Slide Number Placeholder 3"/>
          <p:cNvSpPr>
            <a:spLocks noGrp="1"/>
          </p:cNvSpPr>
          <p:nvPr>
            <p:ph type="sldNum" sz="quarter" idx="10"/>
          </p:nvPr>
        </p:nvSpPr>
        <p:spPr/>
        <p:txBody>
          <a:bodyPr/>
          <a:lstStyle/>
          <a:p>
            <a:fld id="{F6CD9A76-C538-45DD-83D7-D086A99DF8BD}" type="slidenum">
              <a:rPr lang="en-US" smtClean="0"/>
              <a:t>17</a:t>
            </a:fld>
            <a:endParaRPr lang="en-US"/>
          </a:p>
        </p:txBody>
      </p:sp>
    </p:spTree>
    <p:extLst>
      <p:ext uri="{BB962C8B-B14F-4D97-AF65-F5344CB8AC3E}">
        <p14:creationId xmlns:p14="http://schemas.microsoft.com/office/powerpoint/2010/main" val="38169263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CD9A76-C538-45DD-83D7-D086A99DF8BD}" type="slidenum">
              <a:rPr lang="en-US" smtClean="0"/>
              <a:t>19</a:t>
            </a:fld>
            <a:endParaRPr lang="en-US"/>
          </a:p>
        </p:txBody>
      </p:sp>
    </p:spTree>
    <p:extLst>
      <p:ext uri="{BB962C8B-B14F-4D97-AF65-F5344CB8AC3E}">
        <p14:creationId xmlns:p14="http://schemas.microsoft.com/office/powerpoint/2010/main" val="4919975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6CD9A76-C538-45DD-83D7-D086A99DF8BD}" type="slidenum">
              <a:rPr lang="en-US" smtClean="0"/>
              <a:t>20</a:t>
            </a:fld>
            <a:endParaRPr lang="en-US"/>
          </a:p>
        </p:txBody>
      </p:sp>
    </p:spTree>
    <p:extLst>
      <p:ext uri="{BB962C8B-B14F-4D97-AF65-F5344CB8AC3E}">
        <p14:creationId xmlns:p14="http://schemas.microsoft.com/office/powerpoint/2010/main" val="7986467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fld id="{F6CD9A76-C538-45DD-83D7-D086A99DF8BD}" type="slidenum">
              <a:rPr lang="en-US" smtClean="0"/>
              <a:t>22</a:t>
            </a:fld>
            <a:endParaRPr lang="en-US"/>
          </a:p>
        </p:txBody>
      </p:sp>
    </p:spTree>
    <p:extLst>
      <p:ext uri="{BB962C8B-B14F-4D97-AF65-F5344CB8AC3E}">
        <p14:creationId xmlns:p14="http://schemas.microsoft.com/office/powerpoint/2010/main" val="42269076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fld id="{F6CD9A76-C538-45DD-83D7-D086A99DF8BD}" type="slidenum">
              <a:rPr lang="en-US" smtClean="0"/>
              <a:t>23</a:t>
            </a:fld>
            <a:endParaRPr lang="en-US"/>
          </a:p>
        </p:txBody>
      </p:sp>
    </p:spTree>
    <p:extLst>
      <p:ext uri="{BB962C8B-B14F-4D97-AF65-F5344CB8AC3E}">
        <p14:creationId xmlns:p14="http://schemas.microsoft.com/office/powerpoint/2010/main" val="3788849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fld id="{F6CD9A76-C538-45DD-83D7-D086A99DF8BD}" type="slidenum">
              <a:rPr lang="en-US" smtClean="0"/>
              <a:t>2</a:t>
            </a:fld>
            <a:endParaRPr lang="en-US"/>
          </a:p>
        </p:txBody>
      </p:sp>
    </p:spTree>
    <p:extLst>
      <p:ext uri="{BB962C8B-B14F-4D97-AF65-F5344CB8AC3E}">
        <p14:creationId xmlns:p14="http://schemas.microsoft.com/office/powerpoint/2010/main" val="41905455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F6CD9A76-C538-45DD-83D7-D086A99DF8BD}" type="slidenum">
              <a:rPr lang="en-US" smtClean="0"/>
              <a:t>24</a:t>
            </a:fld>
            <a:endParaRPr lang="en-US"/>
          </a:p>
        </p:txBody>
      </p:sp>
    </p:spTree>
    <p:extLst>
      <p:ext uri="{BB962C8B-B14F-4D97-AF65-F5344CB8AC3E}">
        <p14:creationId xmlns:p14="http://schemas.microsoft.com/office/powerpoint/2010/main" val="26800663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problem in</a:t>
            </a:r>
            <a:r>
              <a:rPr lang="en-US" baseline="0" dirty="0" smtClean="0"/>
              <a:t> losing weight is that your body and mind will fight back you effort to lose weight</a:t>
            </a:r>
          </a:p>
          <a:p>
            <a:endParaRPr lang="en-US" baseline="0" dirty="0" smtClean="0"/>
          </a:p>
          <a:p>
            <a:endParaRPr lang="en-US" baseline="0" dirty="0" smtClean="0"/>
          </a:p>
          <a:p>
            <a:r>
              <a:rPr lang="en-US" baseline="0" dirty="0" smtClean="0"/>
              <a:t>The process of losing weight is a long drawn out fight that will take years</a:t>
            </a:r>
          </a:p>
          <a:p>
            <a:r>
              <a:rPr lang="en-US" baseline="0" dirty="0" smtClean="0"/>
              <a:t>Therefore prevention is better than cure.</a:t>
            </a:r>
          </a:p>
          <a:p>
            <a:r>
              <a:rPr lang="en-US" baseline="0" dirty="0" smtClean="0"/>
              <a:t>Once there is significant weight gain it is difficult to lose it</a:t>
            </a:r>
          </a:p>
          <a:p>
            <a:endParaRPr lang="en-US" baseline="0" dirty="0" smtClean="0"/>
          </a:p>
          <a:p>
            <a:r>
              <a:rPr lang="en-US" baseline="0" dirty="0" smtClean="0"/>
              <a:t>Attached is a journal article on the failure of overweight people to cross BMI categories</a:t>
            </a:r>
          </a:p>
          <a:p>
            <a:endParaRPr lang="en-US" baseline="0" dirty="0" smtClean="0"/>
          </a:p>
          <a:p>
            <a:r>
              <a:rPr lang="en-US" baseline="0" dirty="0" smtClean="0"/>
              <a:t> </a:t>
            </a:r>
          </a:p>
          <a:p>
            <a:endParaRPr lang="en-US" dirty="0" smtClean="0"/>
          </a:p>
          <a:p>
            <a:endParaRPr lang="en-SG" dirty="0"/>
          </a:p>
        </p:txBody>
      </p:sp>
      <p:sp>
        <p:nvSpPr>
          <p:cNvPr id="4" name="Slide Number Placeholder 3"/>
          <p:cNvSpPr>
            <a:spLocks noGrp="1"/>
          </p:cNvSpPr>
          <p:nvPr>
            <p:ph type="sldNum" sz="quarter" idx="10"/>
          </p:nvPr>
        </p:nvSpPr>
        <p:spPr/>
        <p:txBody>
          <a:bodyPr/>
          <a:lstStyle/>
          <a:p>
            <a:fld id="{F6CD9A76-C538-45DD-83D7-D086A99DF8BD}" type="slidenum">
              <a:rPr lang="en-US" smtClean="0"/>
              <a:t>26</a:t>
            </a:fld>
            <a:endParaRPr lang="en-US"/>
          </a:p>
        </p:txBody>
      </p:sp>
    </p:spTree>
    <p:extLst>
      <p:ext uri="{BB962C8B-B14F-4D97-AF65-F5344CB8AC3E}">
        <p14:creationId xmlns:p14="http://schemas.microsoft.com/office/powerpoint/2010/main" val="17938772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F6CD9A76-C538-45DD-83D7-D086A99DF8BD}" type="slidenum">
              <a:rPr lang="en-US" smtClean="0"/>
              <a:t>27</a:t>
            </a:fld>
            <a:endParaRPr lang="en-US"/>
          </a:p>
        </p:txBody>
      </p:sp>
    </p:spTree>
    <p:extLst>
      <p:ext uri="{BB962C8B-B14F-4D97-AF65-F5344CB8AC3E}">
        <p14:creationId xmlns:p14="http://schemas.microsoft.com/office/powerpoint/2010/main" val="6599527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SG" dirty="0"/>
          </a:p>
        </p:txBody>
      </p:sp>
      <p:sp>
        <p:nvSpPr>
          <p:cNvPr id="4" name="Slide Number Placeholder 3"/>
          <p:cNvSpPr>
            <a:spLocks noGrp="1"/>
          </p:cNvSpPr>
          <p:nvPr>
            <p:ph type="sldNum" sz="quarter" idx="10"/>
          </p:nvPr>
        </p:nvSpPr>
        <p:spPr/>
        <p:txBody>
          <a:bodyPr/>
          <a:lstStyle/>
          <a:p>
            <a:fld id="{F6CD9A76-C538-45DD-83D7-D086A99DF8BD}" type="slidenum">
              <a:rPr lang="en-US" smtClean="0"/>
              <a:t>31</a:t>
            </a:fld>
            <a:endParaRPr lang="en-US"/>
          </a:p>
        </p:txBody>
      </p:sp>
    </p:spTree>
    <p:extLst>
      <p:ext uri="{BB962C8B-B14F-4D97-AF65-F5344CB8AC3E}">
        <p14:creationId xmlns:p14="http://schemas.microsoft.com/office/powerpoint/2010/main" val="41772320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sz="1200" b="0" i="0" kern="1200" dirty="0" smtClean="0">
                <a:solidFill>
                  <a:schemeClr val="tx1"/>
                </a:solidFill>
                <a:effectLst/>
                <a:latin typeface="+mn-lt"/>
                <a:ea typeface="+mn-ea"/>
                <a:cs typeface="+mn-cs"/>
              </a:rPr>
              <a:t>.</a:t>
            </a:r>
            <a:endParaRPr lang="en-SG" dirty="0"/>
          </a:p>
        </p:txBody>
      </p:sp>
      <p:sp>
        <p:nvSpPr>
          <p:cNvPr id="4" name="Slide Number Placeholder 3"/>
          <p:cNvSpPr>
            <a:spLocks noGrp="1"/>
          </p:cNvSpPr>
          <p:nvPr>
            <p:ph type="sldNum" sz="quarter" idx="10"/>
          </p:nvPr>
        </p:nvSpPr>
        <p:spPr/>
        <p:txBody>
          <a:bodyPr/>
          <a:lstStyle/>
          <a:p>
            <a:fld id="{F6CD9A76-C538-45DD-83D7-D086A99DF8BD}" type="slidenum">
              <a:rPr lang="en-US" smtClean="0"/>
              <a:t>32</a:t>
            </a:fld>
            <a:endParaRPr lang="en-US"/>
          </a:p>
        </p:txBody>
      </p:sp>
    </p:spTree>
    <p:extLst>
      <p:ext uri="{BB962C8B-B14F-4D97-AF65-F5344CB8AC3E}">
        <p14:creationId xmlns:p14="http://schemas.microsoft.com/office/powerpoint/2010/main" val="15481130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CD9A76-C538-45DD-83D7-D086A99DF8BD}" type="slidenum">
              <a:rPr lang="en-US" smtClean="0"/>
              <a:t>35</a:t>
            </a:fld>
            <a:endParaRPr lang="en-US"/>
          </a:p>
        </p:txBody>
      </p:sp>
    </p:spTree>
    <p:extLst>
      <p:ext uri="{BB962C8B-B14F-4D97-AF65-F5344CB8AC3E}">
        <p14:creationId xmlns:p14="http://schemas.microsoft.com/office/powerpoint/2010/main" val="12167410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fld id="{F6CD9A76-C538-45DD-83D7-D086A99DF8BD}" type="slidenum">
              <a:rPr lang="en-US" smtClean="0"/>
              <a:t>36</a:t>
            </a:fld>
            <a:endParaRPr lang="en-US"/>
          </a:p>
        </p:txBody>
      </p:sp>
    </p:spTree>
    <p:extLst>
      <p:ext uri="{BB962C8B-B14F-4D97-AF65-F5344CB8AC3E}">
        <p14:creationId xmlns:p14="http://schemas.microsoft.com/office/powerpoint/2010/main" val="14297310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SG" dirty="0"/>
          </a:p>
        </p:txBody>
      </p:sp>
      <p:sp>
        <p:nvSpPr>
          <p:cNvPr id="4" name="Slide Number Placeholder 3"/>
          <p:cNvSpPr>
            <a:spLocks noGrp="1"/>
          </p:cNvSpPr>
          <p:nvPr>
            <p:ph type="sldNum" sz="quarter" idx="10"/>
          </p:nvPr>
        </p:nvSpPr>
        <p:spPr/>
        <p:txBody>
          <a:bodyPr/>
          <a:lstStyle/>
          <a:p>
            <a:fld id="{F6CD9A76-C538-45DD-83D7-D086A99DF8BD}" type="slidenum">
              <a:rPr lang="en-US" smtClean="0"/>
              <a:t>37</a:t>
            </a:fld>
            <a:endParaRPr lang="en-US"/>
          </a:p>
        </p:txBody>
      </p:sp>
    </p:spTree>
    <p:extLst>
      <p:ext uri="{BB962C8B-B14F-4D97-AF65-F5344CB8AC3E}">
        <p14:creationId xmlns:p14="http://schemas.microsoft.com/office/powerpoint/2010/main" val="21287631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fld id="{F6CD9A76-C538-45DD-83D7-D086A99DF8BD}" type="slidenum">
              <a:rPr lang="en-US" smtClean="0"/>
              <a:t>38</a:t>
            </a:fld>
            <a:endParaRPr lang="en-US"/>
          </a:p>
        </p:txBody>
      </p:sp>
    </p:spTree>
    <p:extLst>
      <p:ext uri="{BB962C8B-B14F-4D97-AF65-F5344CB8AC3E}">
        <p14:creationId xmlns:p14="http://schemas.microsoft.com/office/powerpoint/2010/main" val="311124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CD9A76-C538-45DD-83D7-D086A99DF8BD}" type="slidenum">
              <a:rPr lang="en-US" smtClean="0"/>
              <a:t>39</a:t>
            </a:fld>
            <a:endParaRPr lang="en-US"/>
          </a:p>
        </p:txBody>
      </p:sp>
    </p:spTree>
    <p:extLst>
      <p:ext uri="{BB962C8B-B14F-4D97-AF65-F5344CB8AC3E}">
        <p14:creationId xmlns:p14="http://schemas.microsoft.com/office/powerpoint/2010/main" val="37265788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fld id="{F6CD9A76-C538-45DD-83D7-D086A99DF8BD}" type="slidenum">
              <a:rPr lang="en-US" smtClean="0"/>
              <a:t>3</a:t>
            </a:fld>
            <a:endParaRPr lang="en-US"/>
          </a:p>
        </p:txBody>
      </p:sp>
    </p:spTree>
    <p:extLst>
      <p:ext uri="{BB962C8B-B14F-4D97-AF65-F5344CB8AC3E}">
        <p14:creationId xmlns:p14="http://schemas.microsoft.com/office/powerpoint/2010/main" val="29935897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CD9A76-C538-45DD-83D7-D086A99DF8BD}" type="slidenum">
              <a:rPr lang="en-US" smtClean="0"/>
              <a:t>40</a:t>
            </a:fld>
            <a:endParaRPr lang="en-US"/>
          </a:p>
        </p:txBody>
      </p:sp>
    </p:spTree>
    <p:extLst>
      <p:ext uri="{BB962C8B-B14F-4D97-AF65-F5344CB8AC3E}">
        <p14:creationId xmlns:p14="http://schemas.microsoft.com/office/powerpoint/2010/main" val="14978087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CD9A76-C538-45DD-83D7-D086A99DF8BD}" type="slidenum">
              <a:rPr lang="en-US" smtClean="0"/>
              <a:t>41</a:t>
            </a:fld>
            <a:endParaRPr lang="en-US"/>
          </a:p>
        </p:txBody>
      </p:sp>
    </p:spTree>
    <p:extLst>
      <p:ext uri="{BB962C8B-B14F-4D97-AF65-F5344CB8AC3E}">
        <p14:creationId xmlns:p14="http://schemas.microsoft.com/office/powerpoint/2010/main" val="29940043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Korean beauty contest has been</a:t>
            </a:r>
            <a:r>
              <a:rPr lang="en-US" baseline="0" dirty="0" smtClean="0"/>
              <a:t> labeled as a showcase for plastic surgery.</a:t>
            </a:r>
          </a:p>
          <a:p>
            <a:r>
              <a:rPr lang="en-US" baseline="0" dirty="0" smtClean="0"/>
              <a:t>For example many of the 2013 contestants in this slide look the same</a:t>
            </a:r>
            <a:endParaRPr lang="en-US" dirty="0"/>
          </a:p>
        </p:txBody>
      </p:sp>
      <p:sp>
        <p:nvSpPr>
          <p:cNvPr id="4" name="Slide Number Placeholder 3"/>
          <p:cNvSpPr>
            <a:spLocks noGrp="1"/>
          </p:cNvSpPr>
          <p:nvPr>
            <p:ph type="sldNum" sz="quarter" idx="10"/>
          </p:nvPr>
        </p:nvSpPr>
        <p:spPr/>
        <p:txBody>
          <a:bodyPr/>
          <a:lstStyle/>
          <a:p>
            <a:fld id="{F6CD9A76-C538-45DD-83D7-D086A99DF8BD}" type="slidenum">
              <a:rPr lang="en-US" smtClean="0"/>
              <a:t>46</a:t>
            </a:fld>
            <a:endParaRPr lang="en-US"/>
          </a:p>
        </p:txBody>
      </p:sp>
    </p:spTree>
    <p:extLst>
      <p:ext uri="{BB962C8B-B14F-4D97-AF65-F5344CB8AC3E}">
        <p14:creationId xmlns:p14="http://schemas.microsoft.com/office/powerpoint/2010/main" val="1554387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demonstrate the sameness of look, 7 of these beauty contestants were chosen and a gif photo was made</a:t>
            </a:r>
            <a:endParaRPr lang="en-US" dirty="0"/>
          </a:p>
        </p:txBody>
      </p:sp>
      <p:sp>
        <p:nvSpPr>
          <p:cNvPr id="4" name="Slide Number Placeholder 3"/>
          <p:cNvSpPr>
            <a:spLocks noGrp="1"/>
          </p:cNvSpPr>
          <p:nvPr>
            <p:ph type="sldNum" sz="quarter" idx="10"/>
          </p:nvPr>
        </p:nvSpPr>
        <p:spPr/>
        <p:txBody>
          <a:bodyPr/>
          <a:lstStyle/>
          <a:p>
            <a:fld id="{F6CD9A76-C538-45DD-83D7-D086A99DF8BD}" type="slidenum">
              <a:rPr lang="en-US" smtClean="0"/>
              <a:t>47</a:t>
            </a:fld>
            <a:endParaRPr lang="en-US"/>
          </a:p>
        </p:txBody>
      </p:sp>
    </p:spTree>
    <p:extLst>
      <p:ext uri="{BB962C8B-B14F-4D97-AF65-F5344CB8AC3E}">
        <p14:creationId xmlns:p14="http://schemas.microsoft.com/office/powerpoint/2010/main" val="7017236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CD9A76-C538-45DD-83D7-D086A99DF8BD}" type="slidenum">
              <a:rPr lang="en-US" smtClean="0"/>
              <a:t>48</a:t>
            </a:fld>
            <a:endParaRPr lang="en-US"/>
          </a:p>
        </p:txBody>
      </p:sp>
    </p:spTree>
    <p:extLst>
      <p:ext uri="{BB962C8B-B14F-4D97-AF65-F5344CB8AC3E}">
        <p14:creationId xmlns:p14="http://schemas.microsoft.com/office/powerpoint/2010/main" val="38532056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CD9A76-C538-45DD-83D7-D086A99DF8BD}" type="slidenum">
              <a:rPr lang="en-US" smtClean="0"/>
              <a:t>49</a:t>
            </a:fld>
            <a:endParaRPr lang="en-US"/>
          </a:p>
        </p:txBody>
      </p:sp>
    </p:spTree>
    <p:extLst>
      <p:ext uri="{BB962C8B-B14F-4D97-AF65-F5344CB8AC3E}">
        <p14:creationId xmlns:p14="http://schemas.microsoft.com/office/powerpoint/2010/main" val="3467349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CD9A76-C538-45DD-83D7-D086A99DF8BD}" type="slidenum">
              <a:rPr lang="en-US" smtClean="0"/>
              <a:t>4</a:t>
            </a:fld>
            <a:endParaRPr lang="en-US"/>
          </a:p>
        </p:txBody>
      </p:sp>
    </p:spTree>
    <p:extLst>
      <p:ext uri="{BB962C8B-B14F-4D97-AF65-F5344CB8AC3E}">
        <p14:creationId xmlns:p14="http://schemas.microsoft.com/office/powerpoint/2010/main" val="3610226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baseline="0" dirty="0" smtClean="0"/>
          </a:p>
        </p:txBody>
      </p:sp>
      <p:sp>
        <p:nvSpPr>
          <p:cNvPr id="4" name="Slide Number Placeholder 3"/>
          <p:cNvSpPr>
            <a:spLocks noGrp="1"/>
          </p:cNvSpPr>
          <p:nvPr>
            <p:ph type="sldNum" sz="quarter" idx="10"/>
          </p:nvPr>
        </p:nvSpPr>
        <p:spPr/>
        <p:txBody>
          <a:bodyPr/>
          <a:lstStyle/>
          <a:p>
            <a:fld id="{F6CD9A76-C538-45DD-83D7-D086A99DF8BD}" type="slidenum">
              <a:rPr lang="en-US" smtClean="0"/>
              <a:t>6</a:t>
            </a:fld>
            <a:endParaRPr lang="en-US"/>
          </a:p>
        </p:txBody>
      </p:sp>
    </p:spTree>
    <p:extLst>
      <p:ext uri="{BB962C8B-B14F-4D97-AF65-F5344CB8AC3E}">
        <p14:creationId xmlns:p14="http://schemas.microsoft.com/office/powerpoint/2010/main" val="776208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fld id="{F6CD9A76-C538-45DD-83D7-D086A99DF8BD}" type="slidenum">
              <a:rPr lang="en-US" smtClean="0"/>
              <a:t>7</a:t>
            </a:fld>
            <a:endParaRPr lang="en-US"/>
          </a:p>
        </p:txBody>
      </p:sp>
    </p:spTree>
    <p:extLst>
      <p:ext uri="{BB962C8B-B14F-4D97-AF65-F5344CB8AC3E}">
        <p14:creationId xmlns:p14="http://schemas.microsoft.com/office/powerpoint/2010/main" val="40835916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sz="1200" b="1" i="0" kern="1200" dirty="0" smtClean="0">
                <a:solidFill>
                  <a:schemeClr val="tx1"/>
                </a:solidFill>
                <a:effectLst/>
                <a:latin typeface="+mn-lt"/>
                <a:ea typeface="+mn-ea"/>
                <a:cs typeface="+mn-cs"/>
              </a:rPr>
              <a:t>Wiki - Kelly Le Brock</a:t>
            </a:r>
            <a:r>
              <a:rPr lang="en-SG" sz="1200" b="0" i="0" kern="1200" dirty="0" smtClean="0">
                <a:solidFill>
                  <a:schemeClr val="tx1"/>
                </a:solidFill>
                <a:effectLst/>
                <a:latin typeface="+mn-lt"/>
                <a:ea typeface="+mn-ea"/>
                <a:cs typeface="+mn-cs"/>
              </a:rPr>
              <a:t> (born March 24, 1960) is an </a:t>
            </a:r>
            <a:r>
              <a:rPr lang="en-SG" sz="1200" b="0" i="0" u="none" strike="noStrike" kern="1200" dirty="0" smtClean="0">
                <a:solidFill>
                  <a:schemeClr val="tx1"/>
                </a:solidFill>
                <a:effectLst/>
                <a:latin typeface="+mn-lt"/>
                <a:ea typeface="+mn-ea"/>
                <a:cs typeface="+mn-cs"/>
                <a:hlinkClick r:id="rId3" tooltip="American people"/>
              </a:rPr>
              <a:t>American</a:t>
            </a:r>
            <a:r>
              <a:rPr lang="en-SG" sz="1200" b="0" i="0" kern="1200" dirty="0" smtClean="0">
                <a:solidFill>
                  <a:schemeClr val="tx1"/>
                </a:solidFill>
                <a:effectLst/>
                <a:latin typeface="+mn-lt"/>
                <a:ea typeface="+mn-ea"/>
                <a:cs typeface="+mn-cs"/>
              </a:rPr>
              <a:t> actress and model. Her acting debut was in </a:t>
            </a:r>
            <a:r>
              <a:rPr lang="en-SG" sz="1200" b="0" i="1" u="none" strike="noStrike" kern="1200" dirty="0" smtClean="0">
                <a:solidFill>
                  <a:schemeClr val="tx1"/>
                </a:solidFill>
                <a:effectLst/>
                <a:latin typeface="+mn-lt"/>
                <a:ea typeface="+mn-ea"/>
                <a:cs typeface="+mn-cs"/>
                <a:hlinkClick r:id="rId4" tooltip="The Woman in Red (1984 film)"/>
              </a:rPr>
              <a:t>The Woman in Red</a:t>
            </a:r>
            <a:r>
              <a:rPr lang="en-SG" sz="1200" b="0" i="0" kern="1200" dirty="0" smtClean="0">
                <a:solidFill>
                  <a:schemeClr val="tx1"/>
                </a:solidFill>
                <a:effectLst/>
                <a:latin typeface="+mn-lt"/>
                <a:ea typeface="+mn-ea"/>
                <a:cs typeface="+mn-cs"/>
              </a:rPr>
              <a:t> co-starring with comic actor </a:t>
            </a:r>
            <a:r>
              <a:rPr lang="en-SG" sz="1200" b="0" i="0" u="none" strike="noStrike" kern="1200" dirty="0" smtClean="0">
                <a:solidFill>
                  <a:schemeClr val="tx1"/>
                </a:solidFill>
                <a:effectLst/>
                <a:latin typeface="+mn-lt"/>
                <a:ea typeface="+mn-ea"/>
                <a:cs typeface="+mn-cs"/>
                <a:hlinkClick r:id="rId5" tooltip="Gene Wilder"/>
              </a:rPr>
              <a:t>Gene Wilder</a:t>
            </a:r>
            <a:r>
              <a:rPr lang="en-SG" sz="1200" b="0" i="0" kern="1200" dirty="0" smtClean="0">
                <a:solidFill>
                  <a:schemeClr val="tx1"/>
                </a:solidFill>
                <a:effectLst/>
                <a:latin typeface="+mn-lt"/>
                <a:ea typeface="+mn-ea"/>
                <a:cs typeface="+mn-cs"/>
              </a:rPr>
              <a:t>. She also starred in the films </a:t>
            </a:r>
            <a:r>
              <a:rPr lang="en-SG" sz="1200" b="0" i="1" u="none" strike="noStrike" kern="1200" dirty="0" smtClean="0">
                <a:solidFill>
                  <a:schemeClr val="tx1"/>
                </a:solidFill>
                <a:effectLst/>
                <a:latin typeface="+mn-lt"/>
                <a:ea typeface="+mn-ea"/>
                <a:cs typeface="+mn-cs"/>
                <a:hlinkClick r:id="rId6" tooltip="Weird Science (film)"/>
              </a:rPr>
              <a:t>Weird Science</a:t>
            </a:r>
            <a:r>
              <a:rPr lang="en-SG" sz="1200" b="0" i="0" kern="1200" dirty="0" smtClean="0">
                <a:solidFill>
                  <a:schemeClr val="tx1"/>
                </a:solidFill>
                <a:effectLst/>
                <a:latin typeface="+mn-lt"/>
                <a:ea typeface="+mn-ea"/>
                <a:cs typeface="+mn-cs"/>
              </a:rPr>
              <a:t>, directed by </a:t>
            </a:r>
            <a:r>
              <a:rPr lang="en-SG" sz="1200" b="0" i="0" u="none" strike="noStrike" kern="1200" dirty="0" smtClean="0">
                <a:solidFill>
                  <a:schemeClr val="tx1"/>
                </a:solidFill>
                <a:effectLst/>
                <a:latin typeface="+mn-lt"/>
                <a:ea typeface="+mn-ea"/>
                <a:cs typeface="+mn-cs"/>
                <a:hlinkClick r:id="rId7" tooltip="John Hughes (filmmaker)"/>
              </a:rPr>
              <a:t>John Hughes</a:t>
            </a:r>
            <a:r>
              <a:rPr lang="en-SG" sz="1200" b="0" i="0" kern="1200" dirty="0" smtClean="0">
                <a:solidFill>
                  <a:schemeClr val="tx1"/>
                </a:solidFill>
                <a:effectLst/>
                <a:latin typeface="+mn-lt"/>
                <a:ea typeface="+mn-ea"/>
                <a:cs typeface="+mn-cs"/>
              </a:rPr>
              <a:t>, and </a:t>
            </a:r>
            <a:r>
              <a:rPr lang="en-SG" sz="1200" b="0" i="1" u="none" strike="noStrike" kern="1200" dirty="0" smtClean="0">
                <a:solidFill>
                  <a:schemeClr val="tx1"/>
                </a:solidFill>
                <a:effectLst/>
                <a:latin typeface="+mn-lt"/>
                <a:ea typeface="+mn-ea"/>
                <a:cs typeface="+mn-cs"/>
                <a:hlinkClick r:id="rId8" tooltip="Hard to Kill"/>
              </a:rPr>
              <a:t>Hard to Kill</a:t>
            </a:r>
            <a:r>
              <a:rPr lang="en-SG" sz="1200" b="0" i="0" kern="1200" dirty="0" smtClean="0">
                <a:solidFill>
                  <a:schemeClr val="tx1"/>
                </a:solidFill>
                <a:effectLst/>
                <a:latin typeface="+mn-lt"/>
                <a:ea typeface="+mn-ea"/>
                <a:cs typeface="+mn-cs"/>
              </a:rPr>
              <a:t>, with </a:t>
            </a:r>
            <a:r>
              <a:rPr lang="en-SG" sz="1200" b="0" i="0" u="none" strike="noStrike" kern="1200" dirty="0" smtClean="0">
                <a:solidFill>
                  <a:schemeClr val="tx1"/>
                </a:solidFill>
                <a:effectLst/>
                <a:latin typeface="+mn-lt"/>
                <a:ea typeface="+mn-ea"/>
                <a:cs typeface="+mn-cs"/>
                <a:hlinkClick r:id="rId9" tooltip="Steven Seagal"/>
              </a:rPr>
              <a:t>Steven </a:t>
            </a:r>
            <a:r>
              <a:rPr lang="en-SG" sz="1200" b="0" i="0" u="none" strike="noStrike" kern="1200" dirty="0" err="1" smtClean="0">
                <a:solidFill>
                  <a:schemeClr val="tx1"/>
                </a:solidFill>
                <a:effectLst/>
                <a:latin typeface="+mn-lt"/>
                <a:ea typeface="+mn-ea"/>
                <a:cs typeface="+mn-cs"/>
                <a:hlinkClick r:id="rId9" tooltip="Steven Seagal"/>
              </a:rPr>
              <a:t>Seagal</a:t>
            </a:r>
            <a:r>
              <a:rPr lang="en-SG" sz="1200" b="0" i="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F6CD9A76-C538-45DD-83D7-D086A99DF8BD}" type="slidenum">
              <a:rPr lang="en-US" smtClean="0"/>
              <a:t>8</a:t>
            </a:fld>
            <a:endParaRPr lang="en-US"/>
          </a:p>
        </p:txBody>
      </p:sp>
    </p:spTree>
    <p:extLst>
      <p:ext uri="{BB962C8B-B14F-4D97-AF65-F5344CB8AC3E}">
        <p14:creationId xmlns:p14="http://schemas.microsoft.com/office/powerpoint/2010/main" val="13288951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CD9A76-C538-45DD-83D7-D086A99DF8BD}" type="slidenum">
              <a:rPr lang="en-US" smtClean="0"/>
              <a:t>9</a:t>
            </a:fld>
            <a:endParaRPr lang="en-US"/>
          </a:p>
        </p:txBody>
      </p:sp>
    </p:spTree>
    <p:extLst>
      <p:ext uri="{BB962C8B-B14F-4D97-AF65-F5344CB8AC3E}">
        <p14:creationId xmlns:p14="http://schemas.microsoft.com/office/powerpoint/2010/main" val="42937928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CD9A76-C538-45DD-83D7-D086A99DF8BD}" type="slidenum">
              <a:rPr lang="en-US" smtClean="0"/>
              <a:t>10</a:t>
            </a:fld>
            <a:endParaRPr lang="en-US"/>
          </a:p>
        </p:txBody>
      </p:sp>
    </p:spTree>
    <p:extLst>
      <p:ext uri="{BB962C8B-B14F-4D97-AF65-F5344CB8AC3E}">
        <p14:creationId xmlns:p14="http://schemas.microsoft.com/office/powerpoint/2010/main" val="382875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SG"/>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SG"/>
          </a:p>
        </p:txBody>
      </p:sp>
      <p:sp>
        <p:nvSpPr>
          <p:cNvPr id="4" name="Date Placeholder 3"/>
          <p:cNvSpPr>
            <a:spLocks noGrp="1"/>
          </p:cNvSpPr>
          <p:nvPr>
            <p:ph type="dt" sz="half" idx="10"/>
          </p:nvPr>
        </p:nvSpPr>
        <p:spPr/>
        <p:txBody>
          <a:bodyPr/>
          <a:lstStyle/>
          <a:p>
            <a:fld id="{1F16ABBF-82FE-46C4-81AA-ED5045A1EE3A}" type="datetimeFigureOut">
              <a:rPr lang="en-SG" smtClean="0"/>
              <a:t>24/9/2015</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1AA13BB3-1658-47BC-91AF-018ED2350D24}" type="slidenum">
              <a:rPr lang="en-SG" smtClean="0"/>
              <a:t>‹#›</a:t>
            </a:fld>
            <a:endParaRPr lang="en-SG"/>
          </a:p>
        </p:txBody>
      </p:sp>
    </p:spTree>
    <p:extLst>
      <p:ext uri="{BB962C8B-B14F-4D97-AF65-F5344CB8AC3E}">
        <p14:creationId xmlns:p14="http://schemas.microsoft.com/office/powerpoint/2010/main" val="33404703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10"/>
          </p:nvPr>
        </p:nvSpPr>
        <p:spPr/>
        <p:txBody>
          <a:bodyPr/>
          <a:lstStyle/>
          <a:p>
            <a:fld id="{1F16ABBF-82FE-46C4-81AA-ED5045A1EE3A}" type="datetimeFigureOut">
              <a:rPr lang="en-SG" smtClean="0"/>
              <a:t>24/9/2015</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1AA13BB3-1658-47BC-91AF-018ED2350D24}" type="slidenum">
              <a:rPr lang="en-SG" smtClean="0"/>
              <a:t>‹#›</a:t>
            </a:fld>
            <a:endParaRPr lang="en-SG"/>
          </a:p>
        </p:txBody>
      </p:sp>
    </p:spTree>
    <p:extLst>
      <p:ext uri="{BB962C8B-B14F-4D97-AF65-F5344CB8AC3E}">
        <p14:creationId xmlns:p14="http://schemas.microsoft.com/office/powerpoint/2010/main" val="12462307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10"/>
          </p:nvPr>
        </p:nvSpPr>
        <p:spPr/>
        <p:txBody>
          <a:bodyPr/>
          <a:lstStyle/>
          <a:p>
            <a:fld id="{1F16ABBF-82FE-46C4-81AA-ED5045A1EE3A}" type="datetimeFigureOut">
              <a:rPr lang="en-SG" smtClean="0"/>
              <a:t>24/9/2015</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1AA13BB3-1658-47BC-91AF-018ED2350D24}" type="slidenum">
              <a:rPr lang="en-SG" smtClean="0"/>
              <a:t>‹#›</a:t>
            </a:fld>
            <a:endParaRPr lang="en-SG"/>
          </a:p>
        </p:txBody>
      </p:sp>
    </p:spTree>
    <p:extLst>
      <p:ext uri="{BB962C8B-B14F-4D97-AF65-F5344CB8AC3E}">
        <p14:creationId xmlns:p14="http://schemas.microsoft.com/office/powerpoint/2010/main" val="33330011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10"/>
          </p:nvPr>
        </p:nvSpPr>
        <p:spPr/>
        <p:txBody>
          <a:bodyPr/>
          <a:lstStyle/>
          <a:p>
            <a:fld id="{1F16ABBF-82FE-46C4-81AA-ED5045A1EE3A}" type="datetimeFigureOut">
              <a:rPr lang="en-SG" smtClean="0"/>
              <a:t>24/9/2015</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1AA13BB3-1658-47BC-91AF-018ED2350D24}" type="slidenum">
              <a:rPr lang="en-SG" smtClean="0"/>
              <a:t>‹#›</a:t>
            </a:fld>
            <a:endParaRPr lang="en-SG"/>
          </a:p>
        </p:txBody>
      </p:sp>
    </p:spTree>
    <p:extLst>
      <p:ext uri="{BB962C8B-B14F-4D97-AF65-F5344CB8AC3E}">
        <p14:creationId xmlns:p14="http://schemas.microsoft.com/office/powerpoint/2010/main" val="31426479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SG"/>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F16ABBF-82FE-46C4-81AA-ED5045A1EE3A}" type="datetimeFigureOut">
              <a:rPr lang="en-SG" smtClean="0"/>
              <a:t>24/9/2015</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1AA13BB3-1658-47BC-91AF-018ED2350D24}" type="slidenum">
              <a:rPr lang="en-SG" smtClean="0"/>
              <a:t>‹#›</a:t>
            </a:fld>
            <a:endParaRPr lang="en-SG"/>
          </a:p>
        </p:txBody>
      </p:sp>
    </p:spTree>
    <p:extLst>
      <p:ext uri="{BB962C8B-B14F-4D97-AF65-F5344CB8AC3E}">
        <p14:creationId xmlns:p14="http://schemas.microsoft.com/office/powerpoint/2010/main" val="2436666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Date Placeholder 4"/>
          <p:cNvSpPr>
            <a:spLocks noGrp="1"/>
          </p:cNvSpPr>
          <p:nvPr>
            <p:ph type="dt" sz="half" idx="10"/>
          </p:nvPr>
        </p:nvSpPr>
        <p:spPr/>
        <p:txBody>
          <a:bodyPr/>
          <a:lstStyle/>
          <a:p>
            <a:fld id="{1F16ABBF-82FE-46C4-81AA-ED5045A1EE3A}" type="datetimeFigureOut">
              <a:rPr lang="en-SG" smtClean="0"/>
              <a:t>24/9/2015</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1AA13BB3-1658-47BC-91AF-018ED2350D24}" type="slidenum">
              <a:rPr lang="en-SG" smtClean="0"/>
              <a:t>‹#›</a:t>
            </a:fld>
            <a:endParaRPr lang="en-SG"/>
          </a:p>
        </p:txBody>
      </p:sp>
    </p:spTree>
    <p:extLst>
      <p:ext uri="{BB962C8B-B14F-4D97-AF65-F5344CB8AC3E}">
        <p14:creationId xmlns:p14="http://schemas.microsoft.com/office/powerpoint/2010/main" val="15131636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SG"/>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Date Placeholder 6"/>
          <p:cNvSpPr>
            <a:spLocks noGrp="1"/>
          </p:cNvSpPr>
          <p:nvPr>
            <p:ph type="dt" sz="half" idx="10"/>
          </p:nvPr>
        </p:nvSpPr>
        <p:spPr/>
        <p:txBody>
          <a:bodyPr/>
          <a:lstStyle/>
          <a:p>
            <a:fld id="{1F16ABBF-82FE-46C4-81AA-ED5045A1EE3A}" type="datetimeFigureOut">
              <a:rPr lang="en-SG" smtClean="0"/>
              <a:t>24/9/2015</a:t>
            </a:fld>
            <a:endParaRPr lang="en-SG"/>
          </a:p>
        </p:txBody>
      </p:sp>
      <p:sp>
        <p:nvSpPr>
          <p:cNvPr id="8" name="Footer Placeholder 7"/>
          <p:cNvSpPr>
            <a:spLocks noGrp="1"/>
          </p:cNvSpPr>
          <p:nvPr>
            <p:ph type="ftr" sz="quarter" idx="11"/>
          </p:nvPr>
        </p:nvSpPr>
        <p:spPr/>
        <p:txBody>
          <a:bodyPr/>
          <a:lstStyle/>
          <a:p>
            <a:endParaRPr lang="en-SG"/>
          </a:p>
        </p:txBody>
      </p:sp>
      <p:sp>
        <p:nvSpPr>
          <p:cNvPr id="9" name="Slide Number Placeholder 8"/>
          <p:cNvSpPr>
            <a:spLocks noGrp="1"/>
          </p:cNvSpPr>
          <p:nvPr>
            <p:ph type="sldNum" sz="quarter" idx="12"/>
          </p:nvPr>
        </p:nvSpPr>
        <p:spPr/>
        <p:txBody>
          <a:bodyPr/>
          <a:lstStyle/>
          <a:p>
            <a:fld id="{1AA13BB3-1658-47BC-91AF-018ED2350D24}" type="slidenum">
              <a:rPr lang="en-SG" smtClean="0"/>
              <a:t>‹#›</a:t>
            </a:fld>
            <a:endParaRPr lang="en-SG"/>
          </a:p>
        </p:txBody>
      </p:sp>
    </p:spTree>
    <p:extLst>
      <p:ext uri="{BB962C8B-B14F-4D97-AF65-F5344CB8AC3E}">
        <p14:creationId xmlns:p14="http://schemas.microsoft.com/office/powerpoint/2010/main" val="40190355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Date Placeholder 2"/>
          <p:cNvSpPr>
            <a:spLocks noGrp="1"/>
          </p:cNvSpPr>
          <p:nvPr>
            <p:ph type="dt" sz="half" idx="10"/>
          </p:nvPr>
        </p:nvSpPr>
        <p:spPr/>
        <p:txBody>
          <a:bodyPr/>
          <a:lstStyle/>
          <a:p>
            <a:fld id="{1F16ABBF-82FE-46C4-81AA-ED5045A1EE3A}" type="datetimeFigureOut">
              <a:rPr lang="en-SG" smtClean="0"/>
              <a:t>24/9/2015</a:t>
            </a:fld>
            <a:endParaRPr lang="en-SG"/>
          </a:p>
        </p:txBody>
      </p:sp>
      <p:sp>
        <p:nvSpPr>
          <p:cNvPr id="4" name="Footer Placeholder 3"/>
          <p:cNvSpPr>
            <a:spLocks noGrp="1"/>
          </p:cNvSpPr>
          <p:nvPr>
            <p:ph type="ftr" sz="quarter" idx="11"/>
          </p:nvPr>
        </p:nvSpPr>
        <p:spPr/>
        <p:txBody>
          <a:bodyPr/>
          <a:lstStyle/>
          <a:p>
            <a:endParaRPr lang="en-SG"/>
          </a:p>
        </p:txBody>
      </p:sp>
      <p:sp>
        <p:nvSpPr>
          <p:cNvPr id="5" name="Slide Number Placeholder 4"/>
          <p:cNvSpPr>
            <a:spLocks noGrp="1"/>
          </p:cNvSpPr>
          <p:nvPr>
            <p:ph type="sldNum" sz="quarter" idx="12"/>
          </p:nvPr>
        </p:nvSpPr>
        <p:spPr/>
        <p:txBody>
          <a:bodyPr/>
          <a:lstStyle/>
          <a:p>
            <a:fld id="{1AA13BB3-1658-47BC-91AF-018ED2350D24}" type="slidenum">
              <a:rPr lang="en-SG" smtClean="0"/>
              <a:t>‹#›</a:t>
            </a:fld>
            <a:endParaRPr lang="en-SG"/>
          </a:p>
        </p:txBody>
      </p:sp>
    </p:spTree>
    <p:extLst>
      <p:ext uri="{BB962C8B-B14F-4D97-AF65-F5344CB8AC3E}">
        <p14:creationId xmlns:p14="http://schemas.microsoft.com/office/powerpoint/2010/main" val="26879958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16ABBF-82FE-46C4-81AA-ED5045A1EE3A}" type="datetimeFigureOut">
              <a:rPr lang="en-SG" smtClean="0"/>
              <a:t>24/9/2015</a:t>
            </a:fld>
            <a:endParaRPr lang="en-SG"/>
          </a:p>
        </p:txBody>
      </p:sp>
      <p:sp>
        <p:nvSpPr>
          <p:cNvPr id="3" name="Footer Placeholder 2"/>
          <p:cNvSpPr>
            <a:spLocks noGrp="1"/>
          </p:cNvSpPr>
          <p:nvPr>
            <p:ph type="ftr" sz="quarter" idx="11"/>
          </p:nvPr>
        </p:nvSpPr>
        <p:spPr/>
        <p:txBody>
          <a:bodyPr/>
          <a:lstStyle/>
          <a:p>
            <a:endParaRPr lang="en-SG"/>
          </a:p>
        </p:txBody>
      </p:sp>
      <p:sp>
        <p:nvSpPr>
          <p:cNvPr id="4" name="Slide Number Placeholder 3"/>
          <p:cNvSpPr>
            <a:spLocks noGrp="1"/>
          </p:cNvSpPr>
          <p:nvPr>
            <p:ph type="sldNum" sz="quarter" idx="12"/>
          </p:nvPr>
        </p:nvSpPr>
        <p:spPr/>
        <p:txBody>
          <a:bodyPr/>
          <a:lstStyle/>
          <a:p>
            <a:fld id="{1AA13BB3-1658-47BC-91AF-018ED2350D24}" type="slidenum">
              <a:rPr lang="en-SG" smtClean="0"/>
              <a:t>‹#›</a:t>
            </a:fld>
            <a:endParaRPr lang="en-SG"/>
          </a:p>
        </p:txBody>
      </p:sp>
    </p:spTree>
    <p:extLst>
      <p:ext uri="{BB962C8B-B14F-4D97-AF65-F5344CB8AC3E}">
        <p14:creationId xmlns:p14="http://schemas.microsoft.com/office/powerpoint/2010/main" val="35257712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SG"/>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16ABBF-82FE-46C4-81AA-ED5045A1EE3A}" type="datetimeFigureOut">
              <a:rPr lang="en-SG" smtClean="0"/>
              <a:t>24/9/2015</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1AA13BB3-1658-47BC-91AF-018ED2350D24}" type="slidenum">
              <a:rPr lang="en-SG" smtClean="0"/>
              <a:t>‹#›</a:t>
            </a:fld>
            <a:endParaRPr lang="en-SG"/>
          </a:p>
        </p:txBody>
      </p:sp>
    </p:spTree>
    <p:extLst>
      <p:ext uri="{BB962C8B-B14F-4D97-AF65-F5344CB8AC3E}">
        <p14:creationId xmlns:p14="http://schemas.microsoft.com/office/powerpoint/2010/main" val="18101453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SG"/>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16ABBF-82FE-46C4-81AA-ED5045A1EE3A}" type="datetimeFigureOut">
              <a:rPr lang="en-SG" smtClean="0"/>
              <a:t>24/9/2015</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1AA13BB3-1658-47BC-91AF-018ED2350D24}" type="slidenum">
              <a:rPr lang="en-SG" smtClean="0"/>
              <a:t>‹#›</a:t>
            </a:fld>
            <a:endParaRPr lang="en-SG"/>
          </a:p>
        </p:txBody>
      </p:sp>
    </p:spTree>
    <p:extLst>
      <p:ext uri="{BB962C8B-B14F-4D97-AF65-F5344CB8AC3E}">
        <p14:creationId xmlns:p14="http://schemas.microsoft.com/office/powerpoint/2010/main" val="39292094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SG"/>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16ABBF-82FE-46C4-81AA-ED5045A1EE3A}" type="datetimeFigureOut">
              <a:rPr lang="en-SG" smtClean="0"/>
              <a:t>24/9/2015</a:t>
            </a:fld>
            <a:endParaRPr lang="en-SG"/>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G"/>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A13BB3-1658-47BC-91AF-018ED2350D24}" type="slidenum">
              <a:rPr lang="en-SG" smtClean="0"/>
              <a:t>‹#›</a:t>
            </a:fld>
            <a:endParaRPr lang="en-SG"/>
          </a:p>
        </p:txBody>
      </p:sp>
    </p:spTree>
    <p:extLst>
      <p:ext uri="{BB962C8B-B14F-4D97-AF65-F5344CB8AC3E}">
        <p14:creationId xmlns:p14="http://schemas.microsoft.com/office/powerpoint/2010/main" val="13676675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11.jpg"/><Relationship Id="rId4" Type="http://schemas.openxmlformats.org/officeDocument/2006/relationships/image" Target="../media/image1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2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54.gif"/><Relationship Id="rId3" Type="http://schemas.openxmlformats.org/officeDocument/2006/relationships/image" Target="../media/image49.gif"/><Relationship Id="rId7" Type="http://schemas.openxmlformats.org/officeDocument/2006/relationships/image" Target="../media/image53.gif"/><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52.gif"/><Relationship Id="rId5" Type="http://schemas.openxmlformats.org/officeDocument/2006/relationships/image" Target="../media/image51.gif"/><Relationship Id="rId4" Type="http://schemas.openxmlformats.org/officeDocument/2006/relationships/image" Target="../media/image50.gif"/><Relationship Id="rId9" Type="http://schemas.openxmlformats.org/officeDocument/2006/relationships/image" Target="../media/image55.gif"/></Relationships>
</file>

<file path=ppt/slides/_rels/slide48.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Body Image</a:t>
            </a:r>
            <a:endParaRPr lang="en-SG" dirty="0"/>
          </a:p>
        </p:txBody>
      </p:sp>
      <p:sp>
        <p:nvSpPr>
          <p:cNvPr id="3" name="Subtitle 2"/>
          <p:cNvSpPr>
            <a:spLocks noGrp="1"/>
          </p:cNvSpPr>
          <p:nvPr>
            <p:ph type="subTitle" idx="1"/>
          </p:nvPr>
        </p:nvSpPr>
        <p:spPr/>
        <p:txBody>
          <a:bodyPr>
            <a:normAutofit/>
          </a:bodyPr>
          <a:lstStyle/>
          <a:p>
            <a:endParaRPr lang="en-SG" sz="3600" dirty="0" smtClean="0"/>
          </a:p>
          <a:p>
            <a:r>
              <a:rPr lang="en-SG" sz="3600" dirty="0" smtClean="0"/>
              <a:t>By Ben</a:t>
            </a:r>
            <a:endParaRPr lang="en-SG" sz="3600" dirty="0"/>
          </a:p>
        </p:txBody>
      </p:sp>
    </p:spTree>
    <p:extLst>
      <p:ext uri="{BB962C8B-B14F-4D97-AF65-F5344CB8AC3E}">
        <p14:creationId xmlns:p14="http://schemas.microsoft.com/office/powerpoint/2010/main" val="8903523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Kristie Alley</a:t>
            </a:r>
            <a:endParaRPr lang="en-SG" dirty="0"/>
          </a:p>
        </p:txBody>
      </p:sp>
      <p:pic>
        <p:nvPicPr>
          <p:cNvPr id="4098" name="Picture 2" descr="http://2.bp.blogspot.com/-NwKsCbCIwt4/VMe-X-am-5I/AAAAAAAAOGA/vHvwG6pisos/s1600/kirstie-alley-1991.jp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922540" y="1690688"/>
            <a:ext cx="3298421" cy="435133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cdn2-b.examiner.com/sites/default/files/styles/image_content_width/hash/c2/0d/kirstie-alley-skinny-and-fat_0_2.jpg?itok=fXKvWy8L"/>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4816929" y="1808730"/>
            <a:ext cx="6128826" cy="4085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3091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Nick Nolte</a:t>
            </a:r>
            <a:endParaRPr lang="en-SG" dirty="0"/>
          </a:p>
        </p:txBody>
      </p:sp>
      <p:pic>
        <p:nvPicPr>
          <p:cNvPr id="3076" name="Picture 4" descr="http://cdn.movieweb.com/img.news/NE40SHA3Vopd78_1_1.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955322" y="1632072"/>
            <a:ext cx="4944573" cy="494457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4207" y="1465941"/>
            <a:ext cx="3495655" cy="5058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94629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Brigitte Bardot</a:t>
            </a:r>
            <a:endParaRPr lang="en-SG"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1023" y="1515191"/>
            <a:ext cx="7417553" cy="4972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20174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2603"/>
            <a:ext cx="10515600" cy="867327"/>
          </a:xfrm>
        </p:spPr>
        <p:txBody>
          <a:bodyPr>
            <a:normAutofit/>
          </a:bodyPr>
          <a:lstStyle/>
          <a:p>
            <a:r>
              <a:rPr lang="en-SG" sz="2400" dirty="0"/>
              <a:t>Madam </a:t>
            </a:r>
            <a:r>
              <a:rPr lang="en-SG" sz="2400" dirty="0" err="1"/>
              <a:t>Ho</a:t>
            </a:r>
            <a:r>
              <a:rPr lang="en-SG" sz="2400" dirty="0"/>
              <a:t> Lye </a:t>
            </a:r>
            <a:r>
              <a:rPr lang="en-SG" sz="2400" dirty="0" err="1"/>
              <a:t>Toh</a:t>
            </a:r>
            <a:r>
              <a:rPr lang="en-SG" sz="2400" dirty="0"/>
              <a:t>, 92, won the Miss Singapore title three times - in 1941, 1947 and 1948.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950" y="1099930"/>
            <a:ext cx="3749040" cy="558546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6337" y="1099930"/>
            <a:ext cx="4760843" cy="2677974"/>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96338" y="3840043"/>
            <a:ext cx="4760843" cy="2845347"/>
          </a:xfrm>
          <a:prstGeom prst="rect">
            <a:avLst/>
          </a:prstGeom>
        </p:spPr>
      </p:pic>
    </p:spTree>
    <p:extLst>
      <p:ext uri="{BB962C8B-B14F-4D97-AF65-F5344CB8AC3E}">
        <p14:creationId xmlns:p14="http://schemas.microsoft.com/office/powerpoint/2010/main" val="2813952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Ideal Male image</a:t>
            </a:r>
            <a:endParaRPr lang="en-US" dirty="0"/>
          </a:p>
        </p:txBody>
      </p:sp>
    </p:spTree>
    <p:extLst>
      <p:ext uri="{BB962C8B-B14F-4D97-AF65-F5344CB8AC3E}">
        <p14:creationId xmlns:p14="http://schemas.microsoft.com/office/powerpoint/2010/main" val="30305187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Greek god or </a:t>
            </a:r>
            <a:r>
              <a:rPr lang="en-US" dirty="0" smtClean="0"/>
              <a:t>hero</a:t>
            </a:r>
            <a:r>
              <a:rPr lang="en-US" dirty="0"/>
              <a:t/>
            </a:r>
            <a:br>
              <a:rPr lang="en-US" dirty="0"/>
            </a:br>
            <a:endParaRPr lang="en-SG" dirty="0"/>
          </a:p>
        </p:txBody>
      </p:sp>
      <p:sp>
        <p:nvSpPr>
          <p:cNvPr id="8" name="Content Placeholder 7"/>
          <p:cNvSpPr>
            <a:spLocks noGrp="1"/>
          </p:cNvSpPr>
          <p:nvPr>
            <p:ph idx="1"/>
          </p:nvPr>
        </p:nvSpPr>
        <p:spPr/>
        <p:txBody>
          <a:bodyPr/>
          <a:lstStyle/>
          <a:p>
            <a:endParaRPr lang="en-US" dirty="0"/>
          </a:p>
          <a:p>
            <a:pPr marL="0" indent="0">
              <a:buNone/>
            </a:pPr>
            <a:endParaRPr lang="en-SG"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627" y="1812130"/>
            <a:ext cx="4259815" cy="4630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787" y="1812130"/>
            <a:ext cx="2831189" cy="4493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3442" y="1806274"/>
            <a:ext cx="4314547" cy="4314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24777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 for men</a:t>
            </a:r>
            <a:endParaRPr lang="en-SG" dirty="0"/>
          </a:p>
        </p:txBody>
      </p:sp>
      <p:sp>
        <p:nvSpPr>
          <p:cNvPr id="3" name="Content Placeholder 2"/>
          <p:cNvSpPr>
            <a:spLocks noGrp="1"/>
          </p:cNvSpPr>
          <p:nvPr>
            <p:ph idx="1"/>
          </p:nvPr>
        </p:nvSpPr>
        <p:spPr/>
        <p:txBody>
          <a:bodyPr/>
          <a:lstStyle/>
          <a:p>
            <a:r>
              <a:rPr lang="en-US" dirty="0" smtClean="0"/>
              <a:t>Exercise – resistance training</a:t>
            </a:r>
          </a:p>
          <a:p>
            <a:r>
              <a:rPr lang="en-US" dirty="0" smtClean="0"/>
              <a:t>Low fat  high </a:t>
            </a:r>
            <a:r>
              <a:rPr lang="en-US" dirty="0" err="1" smtClean="0"/>
              <a:t>protien</a:t>
            </a:r>
            <a:r>
              <a:rPr lang="en-US" dirty="0" smtClean="0"/>
              <a:t> diet</a:t>
            </a:r>
          </a:p>
          <a:p>
            <a:r>
              <a:rPr lang="en-US" dirty="0" smtClean="0"/>
              <a:t>Anabolic </a:t>
            </a:r>
            <a:r>
              <a:rPr lang="en-US" dirty="0" err="1" smtClean="0"/>
              <a:t>steriods</a:t>
            </a:r>
            <a:r>
              <a:rPr lang="en-US" dirty="0" smtClean="0"/>
              <a:t> – testosterone analogues</a:t>
            </a:r>
          </a:p>
          <a:p>
            <a:r>
              <a:rPr lang="en-US" dirty="0" smtClean="0"/>
              <a:t>Paradoxical idea of gaining muscle and losing fat</a:t>
            </a:r>
            <a:endParaRPr lang="en-US" dirty="0"/>
          </a:p>
          <a:p>
            <a:endParaRPr lang="en-US" dirty="0" smtClean="0"/>
          </a:p>
          <a:p>
            <a:endParaRPr lang="en-US" dirty="0" smtClean="0"/>
          </a:p>
          <a:p>
            <a:endParaRPr lang="en-SG" dirty="0"/>
          </a:p>
        </p:txBody>
      </p:sp>
    </p:spTree>
    <p:extLst>
      <p:ext uri="{BB962C8B-B14F-4D97-AF65-F5344CB8AC3E}">
        <p14:creationId xmlns:p14="http://schemas.microsoft.com/office/powerpoint/2010/main" val="17913458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Weight lifter </a:t>
            </a:r>
            <a:r>
              <a:rPr lang="en-US" dirty="0" err="1" smtClean="0"/>
              <a:t>vs</a:t>
            </a:r>
            <a:r>
              <a:rPr lang="en-US" dirty="0" smtClean="0"/>
              <a:t> body builder</a:t>
            </a:r>
            <a:endParaRPr lang="en-SG" dirty="0"/>
          </a:p>
        </p:txBody>
      </p:sp>
      <p:sp>
        <p:nvSpPr>
          <p:cNvPr id="3" name="Content Placeholder 2"/>
          <p:cNvSpPr>
            <a:spLocks noGrp="1"/>
          </p:cNvSpPr>
          <p:nvPr>
            <p:ph idx="1"/>
          </p:nvPr>
        </p:nvSpPr>
        <p:spPr/>
        <p:txBody>
          <a:bodyPr/>
          <a:lstStyle/>
          <a:p>
            <a:endParaRPr lang="en-SG" dirty="0"/>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825" y="1690687"/>
            <a:ext cx="5380248" cy="414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041" y="1690687"/>
            <a:ext cx="5988459" cy="414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86032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Ideal Female image</a:t>
            </a:r>
            <a:endParaRPr lang="en-US" dirty="0"/>
          </a:p>
        </p:txBody>
      </p:sp>
    </p:spTree>
    <p:extLst>
      <p:ext uri="{BB962C8B-B14F-4D97-AF65-F5344CB8AC3E}">
        <p14:creationId xmlns:p14="http://schemas.microsoft.com/office/powerpoint/2010/main" val="17249632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5966460" cy="3505200"/>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8644" y="30481"/>
            <a:ext cx="5765255" cy="334518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920" y="3505200"/>
            <a:ext cx="5751849" cy="33528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64086" y="3505201"/>
            <a:ext cx="5589814" cy="3325038"/>
          </a:xfrm>
          <a:prstGeom prst="rect">
            <a:avLst/>
          </a:prstGeom>
        </p:spPr>
      </p:pic>
    </p:spTree>
    <p:extLst>
      <p:ext uri="{BB962C8B-B14F-4D97-AF65-F5344CB8AC3E}">
        <p14:creationId xmlns:p14="http://schemas.microsoft.com/office/powerpoint/2010/main" val="19085693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Genesis 1:27</a:t>
            </a:r>
            <a:endParaRPr lang="en-US" dirty="0"/>
          </a:p>
        </p:txBody>
      </p:sp>
      <p:sp>
        <p:nvSpPr>
          <p:cNvPr id="3" name="Content Placeholder 2"/>
          <p:cNvSpPr>
            <a:spLocks noGrp="1"/>
          </p:cNvSpPr>
          <p:nvPr>
            <p:ph idx="1"/>
          </p:nvPr>
        </p:nvSpPr>
        <p:spPr/>
        <p:txBody>
          <a:bodyPr/>
          <a:lstStyle/>
          <a:p>
            <a:pPr marL="0" indent="0">
              <a:buNone/>
            </a:pPr>
            <a:r>
              <a:rPr lang="en-US" dirty="0"/>
              <a:t>So God created mankind in his own image,</a:t>
            </a:r>
            <a:br>
              <a:rPr lang="en-US" dirty="0"/>
            </a:br>
            <a:r>
              <a:rPr lang="en-US" dirty="0"/>
              <a:t>    in the image of God he created them;</a:t>
            </a:r>
            <a:br>
              <a:rPr lang="en-US" dirty="0"/>
            </a:br>
            <a:r>
              <a:rPr lang="en-US" dirty="0"/>
              <a:t>    male and female he created them.</a:t>
            </a:r>
          </a:p>
        </p:txBody>
      </p:sp>
    </p:spTree>
    <p:extLst>
      <p:ext uri="{BB962C8B-B14F-4D97-AF65-F5344CB8AC3E}">
        <p14:creationId xmlns:p14="http://schemas.microsoft.com/office/powerpoint/2010/main" val="5801500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SG"/>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5637782" cy="3345180"/>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1356" y="30480"/>
            <a:ext cx="5810624" cy="343117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40" y="3345180"/>
            <a:ext cx="5905500" cy="351282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02828" y="3393432"/>
            <a:ext cx="5824027" cy="3449327"/>
          </a:xfrm>
          <a:prstGeom prst="rect">
            <a:avLst/>
          </a:prstGeom>
        </p:spPr>
      </p:pic>
    </p:spTree>
    <p:extLst>
      <p:ext uri="{BB962C8B-B14F-4D97-AF65-F5344CB8AC3E}">
        <p14:creationId xmlns:p14="http://schemas.microsoft.com/office/powerpoint/2010/main" val="19515798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51856"/>
            <a:ext cx="5943600" cy="3528060"/>
          </a:xfrm>
          <a:prstGeom prst="rect">
            <a:avLst/>
          </a:prstGeom>
        </p:spPr>
      </p:pic>
    </p:spTree>
    <p:extLst>
      <p:ext uri="{BB962C8B-B14F-4D97-AF65-F5344CB8AC3E}">
        <p14:creationId xmlns:p14="http://schemas.microsoft.com/office/powerpoint/2010/main" val="3358090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Weight matters</a:t>
            </a:r>
            <a:endParaRPr lang="en-US" dirty="0"/>
          </a:p>
        </p:txBody>
      </p:sp>
      <p:sp>
        <p:nvSpPr>
          <p:cNvPr id="6" name="Content Placeholder 5"/>
          <p:cNvSpPr>
            <a:spLocks noGrp="1"/>
          </p:cNvSpPr>
          <p:nvPr>
            <p:ph idx="1"/>
          </p:nvPr>
        </p:nvSpPr>
        <p:spPr/>
        <p:txBody>
          <a:bodyPr/>
          <a:lstStyle/>
          <a:p>
            <a:pPr marL="0" indent="0">
              <a:buNone/>
            </a:pPr>
            <a:r>
              <a:rPr lang="en-US" dirty="0" smtClean="0"/>
              <a:t>Contents</a:t>
            </a:r>
          </a:p>
          <a:p>
            <a:r>
              <a:rPr lang="en-US" dirty="0" smtClean="0"/>
              <a:t>Basic science</a:t>
            </a:r>
          </a:p>
          <a:p>
            <a:r>
              <a:rPr lang="en-US" dirty="0" smtClean="0"/>
              <a:t>Losing weight diet</a:t>
            </a:r>
          </a:p>
          <a:p>
            <a:r>
              <a:rPr lang="en-US" dirty="0" smtClean="0"/>
              <a:t>difficulties of losing weight</a:t>
            </a:r>
          </a:p>
          <a:p>
            <a:endParaRPr lang="en-US" dirty="0"/>
          </a:p>
        </p:txBody>
      </p:sp>
    </p:spTree>
    <p:extLst>
      <p:ext uri="{BB962C8B-B14F-4D97-AF65-F5344CB8AC3E}">
        <p14:creationId xmlns:p14="http://schemas.microsoft.com/office/powerpoint/2010/main" val="41629067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Basic Science of Losing weight</a:t>
            </a:r>
            <a:endParaRPr lang="en-US" dirty="0"/>
          </a:p>
        </p:txBody>
      </p:sp>
      <p:sp>
        <p:nvSpPr>
          <p:cNvPr id="6" name="Content Placeholder 5"/>
          <p:cNvSpPr>
            <a:spLocks noGrp="1"/>
          </p:cNvSpPr>
          <p:nvPr>
            <p:ph idx="1"/>
          </p:nvPr>
        </p:nvSpPr>
        <p:spPr/>
        <p:txBody>
          <a:bodyPr>
            <a:normAutofit/>
          </a:bodyPr>
          <a:lstStyle/>
          <a:p>
            <a:r>
              <a:rPr lang="en-US" dirty="0" smtClean="0"/>
              <a:t>Energy balance 	</a:t>
            </a:r>
          </a:p>
          <a:p>
            <a:pPr marL="0" indent="0">
              <a:buNone/>
            </a:pPr>
            <a:r>
              <a:rPr lang="en-US" dirty="0" smtClean="0"/>
              <a:t>Input = Output </a:t>
            </a:r>
          </a:p>
          <a:p>
            <a:pPr marL="0" indent="0">
              <a:buNone/>
            </a:pPr>
            <a:r>
              <a:rPr lang="en-US" dirty="0" smtClean="0"/>
              <a:t>Output = Basal Metabolic rate + daily activity + Exercise</a:t>
            </a:r>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21658503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85451"/>
          </a:xfrm>
        </p:spPr>
        <p:txBody>
          <a:bodyPr>
            <a:normAutofit/>
          </a:bodyPr>
          <a:lstStyle/>
          <a:p>
            <a:r>
              <a:rPr lang="en-US" sz="2400" dirty="0" smtClean="0"/>
              <a:t>Data from http</a:t>
            </a:r>
            <a:r>
              <a:rPr lang="en-US" sz="2400" dirty="0"/>
              <a:t>://nutritiondata.self.com/tools/calories-burned</a:t>
            </a:r>
          </a:p>
        </p:txBody>
      </p:sp>
      <p:sp>
        <p:nvSpPr>
          <p:cNvPr id="3" name="Content Placeholder 2"/>
          <p:cNvSpPr>
            <a:spLocks noGrp="1"/>
          </p:cNvSpPr>
          <p:nvPr>
            <p:ph idx="1"/>
          </p:nvPr>
        </p:nvSpPr>
        <p:spPr>
          <a:xfrm>
            <a:off x="838200" y="1492624"/>
            <a:ext cx="10515600" cy="4684339"/>
          </a:xfrm>
        </p:spPr>
        <p:txBody>
          <a:bodyPr/>
          <a:lstStyle/>
          <a:p>
            <a:pPr marL="0" indent="0">
              <a:buNone/>
            </a:pPr>
            <a:r>
              <a:rPr lang="en-US" dirty="0" smtClean="0"/>
              <a:t>Male, 30 </a:t>
            </a:r>
            <a:r>
              <a:rPr lang="en-US" dirty="0" err="1" smtClean="0"/>
              <a:t>yrs</a:t>
            </a:r>
            <a:r>
              <a:rPr lang="en-US" dirty="0" smtClean="0"/>
              <a:t>, 1.75m, 65 kg</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328237310"/>
              </p:ext>
            </p:extLst>
          </p:nvPr>
        </p:nvGraphicFramePr>
        <p:xfrm>
          <a:off x="942787" y="2299447"/>
          <a:ext cx="10245168" cy="3035688"/>
        </p:xfrm>
        <a:graphic>
          <a:graphicData uri="http://schemas.openxmlformats.org/drawingml/2006/table">
            <a:tbl>
              <a:tblPr firstRow="1" bandRow="1">
                <a:tableStyleId>{5C22544A-7EE6-4342-B048-85BDC9FD1C3A}</a:tableStyleId>
              </a:tblPr>
              <a:tblGrid>
                <a:gridCol w="2561292"/>
                <a:gridCol w="2561292"/>
                <a:gridCol w="2561292"/>
                <a:gridCol w="2561292"/>
              </a:tblGrid>
              <a:tr h="2002237">
                <a:tc>
                  <a:txBody>
                    <a:bodyPr/>
                    <a:lstStyle/>
                    <a:p>
                      <a:r>
                        <a:rPr lang="en-US" dirty="0" smtClean="0"/>
                        <a:t>Sedentary</a:t>
                      </a:r>
                      <a:r>
                        <a:rPr lang="en-US" baseline="0" dirty="0" smtClean="0"/>
                        <a:t> lifestyle</a:t>
                      </a:r>
                    </a:p>
                    <a:p>
                      <a:endParaRPr lang="en-US" baseline="0" dirty="0" smtClean="0"/>
                    </a:p>
                    <a:p>
                      <a:r>
                        <a:rPr lang="en-US" baseline="0" dirty="0" smtClean="0"/>
                        <a:t>Hardly walks</a:t>
                      </a:r>
                    </a:p>
                  </a:txBody>
                  <a:tcPr/>
                </a:tc>
                <a:tc>
                  <a:txBody>
                    <a:bodyPr/>
                    <a:lstStyle/>
                    <a:p>
                      <a:r>
                        <a:rPr lang="en-US" dirty="0" smtClean="0"/>
                        <a:t>Sedentary</a:t>
                      </a:r>
                      <a:r>
                        <a:rPr lang="en-US" baseline="0" dirty="0" smtClean="0"/>
                        <a:t> lifestyle</a:t>
                      </a:r>
                    </a:p>
                    <a:p>
                      <a:endParaRPr lang="en-US" baseline="0" dirty="0" smtClean="0"/>
                    </a:p>
                    <a:p>
                      <a:r>
                        <a:rPr lang="en-US" baseline="0" dirty="0" smtClean="0"/>
                        <a:t>Walks up to 4km / day</a:t>
                      </a:r>
                    </a:p>
                    <a:p>
                      <a:endParaRPr lang="en-US" dirty="0"/>
                    </a:p>
                  </a:txBody>
                  <a:tcPr/>
                </a:tc>
                <a:tc>
                  <a:txBody>
                    <a:bodyPr/>
                    <a:lstStyle/>
                    <a:p>
                      <a:r>
                        <a:rPr lang="en-US" dirty="0" smtClean="0"/>
                        <a:t>Sedentary</a:t>
                      </a:r>
                      <a:r>
                        <a:rPr lang="en-US" baseline="0" dirty="0" smtClean="0"/>
                        <a:t> lifestyle</a:t>
                      </a:r>
                    </a:p>
                    <a:p>
                      <a:endParaRPr lang="en-US" baseline="0" dirty="0" smtClean="0"/>
                    </a:p>
                    <a:p>
                      <a:r>
                        <a:rPr lang="en-US" baseline="0" dirty="0" smtClean="0"/>
                        <a:t>Hardly walks</a:t>
                      </a:r>
                    </a:p>
                    <a:p>
                      <a:endParaRPr lang="en-US" baseline="0" dirty="0" smtClean="0"/>
                    </a:p>
                    <a:p>
                      <a:pPr marL="342900" indent="-342900">
                        <a:buAutoNum type="alphaLcPeriod"/>
                      </a:pPr>
                      <a:r>
                        <a:rPr lang="en-US" baseline="0" dirty="0" smtClean="0"/>
                        <a:t>Jogs 30min at 8km/h</a:t>
                      </a:r>
                    </a:p>
                    <a:p>
                      <a:pPr marL="342900" indent="-342900">
                        <a:buAutoNum type="alphaLcPeriod"/>
                      </a:pPr>
                      <a:r>
                        <a:rPr lang="en-US" baseline="0" dirty="0" smtClean="0"/>
                        <a:t>Runs 30min at  17km/h</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Gained</a:t>
                      </a:r>
                      <a:r>
                        <a:rPr lang="en-US" baseline="0" dirty="0" smtClean="0"/>
                        <a:t> 30kg to 95 kg</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Sedentary lifestyle</a:t>
                      </a:r>
                      <a:endParaRPr lang="en-US" dirty="0" smtClean="0"/>
                    </a:p>
                    <a:p>
                      <a:endParaRPr lang="en-US" dirty="0"/>
                    </a:p>
                  </a:txBody>
                  <a:tcPr/>
                </a:tc>
              </a:tr>
              <a:tr h="383928">
                <a:tc>
                  <a:txBody>
                    <a:bodyPr/>
                    <a:lstStyle/>
                    <a:p>
                      <a:r>
                        <a:rPr lang="en-US" dirty="0" smtClean="0"/>
                        <a:t>2376 </a:t>
                      </a:r>
                      <a:r>
                        <a:rPr lang="en-US" dirty="0" err="1" smtClean="0"/>
                        <a:t>kCal</a:t>
                      </a:r>
                      <a:endParaRPr lang="en-US" dirty="0"/>
                    </a:p>
                  </a:txBody>
                  <a:tcPr/>
                </a:tc>
                <a:tc>
                  <a:txBody>
                    <a:bodyPr/>
                    <a:lstStyle/>
                    <a:p>
                      <a:r>
                        <a:rPr lang="en-US" dirty="0" smtClean="0"/>
                        <a:t>2592kcal</a:t>
                      </a:r>
                      <a:endParaRPr lang="en-US" dirty="0"/>
                    </a:p>
                  </a:txBody>
                  <a:tcPr/>
                </a:tc>
                <a:tc>
                  <a:txBody>
                    <a:bodyPr/>
                    <a:lstStyle/>
                    <a:p>
                      <a:r>
                        <a:rPr lang="en-US" dirty="0" smtClean="0"/>
                        <a:t>2376kcal</a:t>
                      </a:r>
                      <a:endParaRPr lang="en-US" dirty="0"/>
                    </a:p>
                  </a:txBody>
                  <a:tcPr/>
                </a:tc>
                <a:tc>
                  <a:txBody>
                    <a:bodyPr/>
                    <a:lstStyle/>
                    <a:p>
                      <a:r>
                        <a:rPr lang="en-US" dirty="0" smtClean="0"/>
                        <a:t>2802kcal</a:t>
                      </a:r>
                      <a:endParaRPr lang="en-US" dirty="0"/>
                    </a:p>
                  </a:txBody>
                  <a:tcPr/>
                </a:tc>
              </a:tr>
              <a:tr h="383928">
                <a:tc>
                  <a:txBody>
                    <a:bodyPr/>
                    <a:lstStyle/>
                    <a:p>
                      <a:endParaRPr lang="en-US"/>
                    </a:p>
                  </a:txBody>
                  <a:tcPr/>
                </a:tc>
                <a:tc>
                  <a:txBody>
                    <a:bodyPr/>
                    <a:lstStyle/>
                    <a:p>
                      <a:r>
                        <a:rPr lang="en-US" dirty="0" smtClean="0"/>
                        <a:t>2376 – 2376 =</a:t>
                      </a:r>
                      <a:r>
                        <a:rPr lang="en-US" baseline="0" dirty="0" smtClean="0"/>
                        <a:t> 216kcal</a:t>
                      </a:r>
                      <a:endParaRPr lang="en-US" dirty="0"/>
                    </a:p>
                  </a:txBody>
                  <a:tcPr/>
                </a:tc>
                <a:tc>
                  <a:txBody>
                    <a:bodyPr/>
                    <a:lstStyle/>
                    <a:p>
                      <a:pPr marL="342900" indent="-342900">
                        <a:buAutoNum type="alphaLcPeriod"/>
                      </a:pPr>
                      <a:r>
                        <a:rPr lang="en-US" dirty="0" smtClean="0"/>
                        <a:t>296kcal</a:t>
                      </a:r>
                    </a:p>
                    <a:p>
                      <a:pPr marL="342900" indent="-342900">
                        <a:buAutoNum type="alphaLcPeriod"/>
                      </a:pPr>
                      <a:r>
                        <a:rPr lang="en-US" dirty="0" smtClean="0"/>
                        <a:t>728kcal</a:t>
                      </a:r>
                    </a:p>
                  </a:txBody>
                  <a:tcPr/>
                </a:tc>
                <a:tc>
                  <a:txBody>
                    <a:bodyPr/>
                    <a:lstStyle/>
                    <a:p>
                      <a:r>
                        <a:rPr lang="en-US" dirty="0" smtClean="0"/>
                        <a:t>2802-2376= 426kcal</a:t>
                      </a:r>
                      <a:endParaRPr lang="en-US" dirty="0"/>
                    </a:p>
                  </a:txBody>
                  <a:tcPr/>
                </a:tc>
              </a:tr>
            </a:tbl>
          </a:graphicData>
        </a:graphic>
      </p:graphicFrame>
    </p:spTree>
    <p:extLst>
      <p:ext uri="{BB962C8B-B14F-4D97-AF65-F5344CB8AC3E}">
        <p14:creationId xmlns:p14="http://schemas.microsoft.com/office/powerpoint/2010/main" val="16698344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Low calorie losing diet is key </a:t>
            </a:r>
            <a:endParaRPr lang="en-US" dirty="0"/>
          </a:p>
        </p:txBody>
      </p:sp>
      <p:sp>
        <p:nvSpPr>
          <p:cNvPr id="3" name="Content Placeholder 2"/>
          <p:cNvSpPr>
            <a:spLocks noGrp="1"/>
          </p:cNvSpPr>
          <p:nvPr>
            <p:ph idx="1"/>
          </p:nvPr>
        </p:nvSpPr>
        <p:spPr/>
        <p:txBody>
          <a:bodyPr/>
          <a:lstStyle/>
          <a:p>
            <a:r>
              <a:rPr lang="en-US" dirty="0" smtClean="0"/>
              <a:t>Low calorie diet- low enough to have a negative energy balance</a:t>
            </a:r>
          </a:p>
          <a:p>
            <a:r>
              <a:rPr lang="en-US" dirty="0" smtClean="0"/>
              <a:t>Sustain for months to years</a:t>
            </a:r>
          </a:p>
          <a:p>
            <a:r>
              <a:rPr lang="en-US" dirty="0" smtClean="0"/>
              <a:t>Most people who attempt will fail to lose weight</a:t>
            </a:r>
          </a:p>
          <a:p>
            <a:r>
              <a:rPr lang="en-US" dirty="0" smtClean="0"/>
              <a:t>Most people who lose weight will fail to sustain the weight loss. Most will regain weight in 3-5 years</a:t>
            </a:r>
          </a:p>
          <a:p>
            <a:endParaRPr lang="en-US" dirty="0"/>
          </a:p>
          <a:p>
            <a:endParaRPr lang="en-US" dirty="0"/>
          </a:p>
        </p:txBody>
      </p:sp>
    </p:spTree>
    <p:extLst>
      <p:ext uri="{BB962C8B-B14F-4D97-AF65-F5344CB8AC3E}">
        <p14:creationId xmlns:p14="http://schemas.microsoft.com/office/powerpoint/2010/main" val="2729413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Difficulties of Losing weight</a:t>
            </a:r>
            <a:endParaRPr lang="en-US" dirty="0"/>
          </a:p>
        </p:txBody>
      </p:sp>
      <p:sp>
        <p:nvSpPr>
          <p:cNvPr id="3" name="Content Placeholder 2"/>
          <p:cNvSpPr>
            <a:spLocks noGrp="1"/>
          </p:cNvSpPr>
          <p:nvPr>
            <p:ph idx="1"/>
          </p:nvPr>
        </p:nvSpPr>
        <p:spPr>
          <a:xfrm>
            <a:off x="838200" y="1652954"/>
            <a:ext cx="10515600" cy="4689231"/>
          </a:xfrm>
        </p:spPr>
        <p:txBody>
          <a:bodyPr>
            <a:normAutofit fontScale="92500" lnSpcReduction="20000"/>
          </a:bodyPr>
          <a:lstStyle/>
          <a:p>
            <a:pPr marL="0" indent="0">
              <a:buNone/>
            </a:pPr>
            <a:r>
              <a:rPr lang="en-US" dirty="0" smtClean="0"/>
              <a:t>You </a:t>
            </a:r>
            <a:r>
              <a:rPr lang="en-US" dirty="0" err="1" smtClean="0"/>
              <a:t>vs</a:t>
            </a:r>
            <a:r>
              <a:rPr lang="en-US" dirty="0" smtClean="0"/>
              <a:t> your body</a:t>
            </a:r>
          </a:p>
          <a:p>
            <a:pPr marL="0" indent="0">
              <a:buNone/>
            </a:pPr>
            <a:r>
              <a:rPr lang="en-US" dirty="0" smtClean="0"/>
              <a:t>Brain will fight back</a:t>
            </a:r>
          </a:p>
          <a:p>
            <a:r>
              <a:rPr lang="en-US" dirty="0" smtClean="0"/>
              <a:t>Increase hunger pangs, play images of food in your brain, make food look &amp; taste better, </a:t>
            </a:r>
          </a:p>
          <a:p>
            <a:r>
              <a:rPr lang="en-US" dirty="0" smtClean="0"/>
              <a:t>Find excuses to eat</a:t>
            </a:r>
          </a:p>
          <a:p>
            <a:r>
              <a:rPr lang="en-US" dirty="0" smtClean="0"/>
              <a:t>Wear out the motivation in the long run</a:t>
            </a:r>
          </a:p>
          <a:p>
            <a:pPr marL="0" indent="0">
              <a:buNone/>
            </a:pPr>
            <a:r>
              <a:rPr lang="en-US" dirty="0" smtClean="0"/>
              <a:t>Body will fight back</a:t>
            </a:r>
          </a:p>
          <a:p>
            <a:r>
              <a:rPr lang="en-US" dirty="0" smtClean="0"/>
              <a:t>Body process will slow down , tired &amp; dull</a:t>
            </a:r>
          </a:p>
          <a:p>
            <a:endParaRPr lang="en-US" dirty="0"/>
          </a:p>
          <a:p>
            <a:r>
              <a:rPr lang="en-US" dirty="0" smtClean="0"/>
              <a:t>Process – months to years</a:t>
            </a:r>
          </a:p>
          <a:p>
            <a:r>
              <a:rPr lang="en-US" dirty="0" smtClean="0"/>
              <a:t>Prevention is better than Cure</a:t>
            </a:r>
          </a:p>
          <a:p>
            <a:pPr marL="0" indent="0">
              <a:buNone/>
            </a:pPr>
            <a:endParaRPr lang="en-US" dirty="0" smtClean="0"/>
          </a:p>
          <a:p>
            <a:endParaRPr lang="en-US" dirty="0"/>
          </a:p>
          <a:p>
            <a:pPr marL="0" indent="0">
              <a:buNone/>
            </a:pPr>
            <a:endParaRPr lang="en-US" dirty="0" smtClean="0"/>
          </a:p>
          <a:p>
            <a:endParaRPr lang="en-US" dirty="0"/>
          </a:p>
        </p:txBody>
      </p:sp>
    </p:spTree>
    <p:extLst>
      <p:ext uri="{BB962C8B-B14F-4D97-AF65-F5344CB8AC3E}">
        <p14:creationId xmlns:p14="http://schemas.microsoft.com/office/powerpoint/2010/main" val="33354616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Make up</a:t>
            </a:r>
            <a:endParaRPr lang="en-US" dirty="0"/>
          </a:p>
        </p:txBody>
      </p:sp>
    </p:spTree>
    <p:extLst>
      <p:ext uri="{BB962C8B-B14F-4D97-AF65-F5344CB8AC3E}">
        <p14:creationId xmlns:p14="http://schemas.microsoft.com/office/powerpoint/2010/main" val="1251197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15462" y="351678"/>
            <a:ext cx="10515600" cy="1325563"/>
          </a:xfrm>
        </p:spPr>
        <p:txBody>
          <a:bodyPr/>
          <a:lstStyle/>
          <a:p>
            <a:r>
              <a:rPr lang="en-US" dirty="0" smtClean="0"/>
              <a:t>Taylor Swift</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069" y="1780443"/>
            <a:ext cx="5495193" cy="4313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37385" y="1780443"/>
            <a:ext cx="5165969" cy="3874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045939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28770" y="257052"/>
            <a:ext cx="10515600" cy="1325563"/>
          </a:xfrm>
        </p:spPr>
        <p:txBody>
          <a:bodyPr/>
          <a:lstStyle/>
          <a:p>
            <a:r>
              <a:rPr lang="en-US" dirty="0" smtClean="0"/>
              <a:t>Olivia Wilde</a:t>
            </a:r>
            <a:endParaRPr lang="en-US" dirty="0"/>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8770" y="1582615"/>
            <a:ext cx="3150153" cy="5087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54213" y="1582615"/>
            <a:ext cx="5416929" cy="4513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77391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Isaiah 53:2-3</a:t>
            </a:r>
            <a:br>
              <a:rPr lang="en-US" dirty="0"/>
            </a:br>
            <a:endParaRPr lang="en-US" dirty="0"/>
          </a:p>
        </p:txBody>
      </p:sp>
      <p:sp>
        <p:nvSpPr>
          <p:cNvPr id="3" name="Content Placeholder 2"/>
          <p:cNvSpPr>
            <a:spLocks noGrp="1"/>
          </p:cNvSpPr>
          <p:nvPr>
            <p:ph idx="1"/>
          </p:nvPr>
        </p:nvSpPr>
        <p:spPr/>
        <p:txBody>
          <a:bodyPr/>
          <a:lstStyle/>
          <a:p>
            <a:pPr marL="0" indent="0">
              <a:buNone/>
            </a:pPr>
            <a:r>
              <a:rPr lang="en-US" dirty="0" smtClean="0"/>
              <a:t>He </a:t>
            </a:r>
            <a:r>
              <a:rPr lang="en-US" dirty="0"/>
              <a:t>grew up before him like a tender shoot,</a:t>
            </a:r>
            <a:br>
              <a:rPr lang="en-US" dirty="0"/>
            </a:br>
            <a:r>
              <a:rPr lang="en-US" dirty="0"/>
              <a:t>    and like a root out of dry ground.</a:t>
            </a:r>
            <a:br>
              <a:rPr lang="en-US" dirty="0"/>
            </a:br>
            <a:r>
              <a:rPr lang="en-US" dirty="0"/>
              <a:t>He had no beauty or majesty to attract us to him,</a:t>
            </a:r>
            <a:br>
              <a:rPr lang="en-US" dirty="0"/>
            </a:br>
            <a:r>
              <a:rPr lang="en-US" dirty="0"/>
              <a:t>    nothing in his appearance that we should desire him.</a:t>
            </a:r>
            <a:br>
              <a:rPr lang="en-US" dirty="0"/>
            </a:br>
            <a:r>
              <a:rPr lang="en-US" b="1" baseline="30000" dirty="0"/>
              <a:t> </a:t>
            </a:r>
            <a:r>
              <a:rPr lang="en-US" dirty="0"/>
              <a:t>He was despised and rejected by mankind,</a:t>
            </a:r>
            <a:br>
              <a:rPr lang="en-US" dirty="0"/>
            </a:br>
            <a:r>
              <a:rPr lang="en-US" dirty="0"/>
              <a:t>    a man of suffering, and familiar with pain.</a:t>
            </a:r>
            <a:br>
              <a:rPr lang="en-US" dirty="0"/>
            </a:br>
            <a:r>
              <a:rPr lang="en-US" dirty="0"/>
              <a:t>Like one from whom people hide their faces</a:t>
            </a:r>
            <a:br>
              <a:rPr lang="en-US" dirty="0"/>
            </a:br>
            <a:r>
              <a:rPr lang="en-US" dirty="0"/>
              <a:t>    he was despised, and we held him in low esteem.</a:t>
            </a:r>
          </a:p>
        </p:txBody>
      </p:sp>
    </p:spTree>
    <p:extLst>
      <p:ext uri="{BB962C8B-B14F-4D97-AF65-F5344CB8AC3E}">
        <p14:creationId xmlns:p14="http://schemas.microsoft.com/office/powerpoint/2010/main" val="204200561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42683" y="258054"/>
            <a:ext cx="10515600" cy="1325563"/>
          </a:xfrm>
        </p:spPr>
        <p:txBody>
          <a:bodyPr/>
          <a:lstStyle/>
          <a:p>
            <a:r>
              <a:rPr lang="en-US" dirty="0" err="1" smtClean="0"/>
              <a:t>Zooey</a:t>
            </a:r>
            <a:r>
              <a:rPr lang="en-US" dirty="0" smtClean="0"/>
              <a:t> </a:t>
            </a:r>
            <a:r>
              <a:rPr lang="en-US" dirty="0" err="1" smtClean="0"/>
              <a:t>Deschanel</a:t>
            </a:r>
            <a:endParaRPr lang="en-US" dirty="0"/>
          </a:p>
        </p:txBody>
      </p:sp>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4045" y="1583617"/>
            <a:ext cx="4355123" cy="4699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3892" y="1368621"/>
            <a:ext cx="3276600" cy="491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142239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Acne treatment</a:t>
            </a:r>
            <a:endParaRPr lang="en-SG" dirty="0"/>
          </a:p>
        </p:txBody>
      </p:sp>
      <p:sp>
        <p:nvSpPr>
          <p:cNvPr id="3" name="Content Placeholder 2"/>
          <p:cNvSpPr>
            <a:spLocks noGrp="1"/>
          </p:cNvSpPr>
          <p:nvPr>
            <p:ph sz="half" idx="1"/>
          </p:nvPr>
        </p:nvSpPr>
        <p:spPr/>
        <p:txBody>
          <a:bodyPr/>
          <a:lstStyle/>
          <a:p>
            <a:pPr marL="0" indent="0">
              <a:buNone/>
            </a:pPr>
            <a:r>
              <a:rPr lang="en-US" dirty="0" smtClean="0"/>
              <a:t>With Acne creams</a:t>
            </a:r>
            <a:endParaRPr lang="en-SG" dirty="0"/>
          </a:p>
        </p:txBody>
      </p:sp>
      <p:sp>
        <p:nvSpPr>
          <p:cNvPr id="4" name="Content Placeholder 3"/>
          <p:cNvSpPr>
            <a:spLocks noGrp="1"/>
          </p:cNvSpPr>
          <p:nvPr>
            <p:ph sz="half" idx="2"/>
          </p:nvPr>
        </p:nvSpPr>
        <p:spPr/>
        <p:txBody>
          <a:bodyPr/>
          <a:lstStyle/>
          <a:p>
            <a:pPr marL="0" indent="0">
              <a:buNone/>
            </a:pPr>
            <a:r>
              <a:rPr lang="en-US" dirty="0" smtClean="0"/>
              <a:t>Laser treatment for acne scars</a:t>
            </a:r>
            <a:endParaRPr lang="en-SG"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072" y="2951825"/>
            <a:ext cx="516255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8945" y="3052900"/>
            <a:ext cx="5000625" cy="192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37374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Intense Pulse Light IPL -  Hair removal</a:t>
            </a:r>
            <a:endParaRPr lang="en-SG" dirty="0"/>
          </a:p>
        </p:txBody>
      </p:sp>
      <p:sp>
        <p:nvSpPr>
          <p:cNvPr id="3" name="Content Placeholder 2"/>
          <p:cNvSpPr>
            <a:spLocks noGrp="1"/>
          </p:cNvSpPr>
          <p:nvPr>
            <p:ph sz="half" idx="1"/>
          </p:nvPr>
        </p:nvSpPr>
        <p:spPr/>
        <p:txBody>
          <a:bodyPr/>
          <a:lstStyle/>
          <a:p>
            <a:endParaRPr lang="en-SG" dirty="0"/>
          </a:p>
        </p:txBody>
      </p:sp>
      <p:sp>
        <p:nvSpPr>
          <p:cNvPr id="4" name="Content Placeholder 3"/>
          <p:cNvSpPr>
            <a:spLocks noGrp="1"/>
          </p:cNvSpPr>
          <p:nvPr>
            <p:ph sz="half" idx="2"/>
          </p:nvPr>
        </p:nvSpPr>
        <p:spPr/>
        <p:txBody>
          <a:bodyPr/>
          <a:lstStyle/>
          <a:p>
            <a:endParaRPr lang="en-SG"/>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432" y="1783509"/>
            <a:ext cx="4646070" cy="3843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3600" y="2403230"/>
            <a:ext cx="6448218" cy="2357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46052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IPL removal of pigments</a:t>
            </a:r>
            <a:endParaRPr lang="en-SG"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0691" y="1449419"/>
            <a:ext cx="6485138" cy="2553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6528" y="4216005"/>
            <a:ext cx="4037794" cy="237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20222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Laser removal of tattoos</a:t>
            </a:r>
            <a:endParaRPr lang="en-SG"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8913" y="1930477"/>
            <a:ext cx="6734175" cy="425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740301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Laser toning</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9017" y="1455962"/>
            <a:ext cx="6740297" cy="5233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706412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Botox</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5190" y="1464410"/>
            <a:ext cx="7477268" cy="5084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258786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Liposuction</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2327594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312" y="680110"/>
            <a:ext cx="10663979" cy="56514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990934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3145" y="547802"/>
            <a:ext cx="8487045" cy="5661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53240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makes someone good looking</a:t>
            </a:r>
            <a:endParaRPr lang="en-US" dirty="0"/>
          </a:p>
        </p:txBody>
      </p:sp>
      <p:sp>
        <p:nvSpPr>
          <p:cNvPr id="3" name="Content Placeholder 2"/>
          <p:cNvSpPr>
            <a:spLocks noGrp="1"/>
          </p:cNvSpPr>
          <p:nvPr>
            <p:ph sz="half" idx="2"/>
          </p:nvPr>
        </p:nvSpPr>
        <p:spPr>
          <a:xfrm>
            <a:off x="839788" y="1582615"/>
            <a:ext cx="5157787" cy="4607048"/>
          </a:xfrm>
        </p:spPr>
        <p:txBody>
          <a:bodyPr>
            <a:normAutofit/>
          </a:bodyPr>
          <a:lstStyle/>
          <a:p>
            <a:r>
              <a:rPr lang="en-US" dirty="0" smtClean="0">
                <a:solidFill>
                  <a:srgbClr val="FF0000"/>
                </a:solidFill>
              </a:rPr>
              <a:t>Youth</a:t>
            </a:r>
          </a:p>
          <a:p>
            <a:r>
              <a:rPr lang="en-US" dirty="0" smtClean="0"/>
              <a:t>Shape </a:t>
            </a:r>
          </a:p>
          <a:p>
            <a:r>
              <a:rPr lang="en-US" dirty="0" smtClean="0"/>
              <a:t>Balance of muscle &amp; fats</a:t>
            </a:r>
          </a:p>
          <a:p>
            <a:pPr marL="0" indent="0">
              <a:buNone/>
            </a:pPr>
            <a:endParaRPr lang="en-US" dirty="0"/>
          </a:p>
          <a:p>
            <a:pPr marL="0" indent="0">
              <a:buNone/>
            </a:pPr>
            <a:r>
              <a:rPr lang="en-US" dirty="0" smtClean="0"/>
              <a:t>Cultural differences</a:t>
            </a:r>
          </a:p>
          <a:p>
            <a:r>
              <a:rPr lang="en-US" dirty="0" smtClean="0"/>
              <a:t>Skin color</a:t>
            </a:r>
          </a:p>
          <a:p>
            <a:r>
              <a:rPr lang="en-US" dirty="0" smtClean="0"/>
              <a:t>Facial features – eyes, nose, mouth</a:t>
            </a:r>
          </a:p>
          <a:p>
            <a:endParaRPr lang="en-US" dirty="0"/>
          </a:p>
          <a:p>
            <a:endParaRPr lang="en-US" dirty="0" smtClean="0"/>
          </a:p>
          <a:p>
            <a:endParaRPr lang="en-US" dirty="0"/>
          </a:p>
          <a:p>
            <a:endParaRPr lang="en-US" dirty="0" smtClean="0"/>
          </a:p>
          <a:p>
            <a:pPr marL="0" indent="0">
              <a:buNone/>
            </a:pPr>
            <a:endParaRPr lang="en-US" dirty="0" smtClean="0"/>
          </a:p>
          <a:p>
            <a:endParaRPr lang="en-US" dirty="0"/>
          </a:p>
        </p:txBody>
      </p:sp>
      <p:sp>
        <p:nvSpPr>
          <p:cNvPr id="6" name="Content Placeholder 5"/>
          <p:cNvSpPr>
            <a:spLocks noGrp="1"/>
          </p:cNvSpPr>
          <p:nvPr>
            <p:ph sz="quarter" idx="4"/>
          </p:nvPr>
        </p:nvSpPr>
        <p:spPr>
          <a:xfrm>
            <a:off x="6172200" y="1594338"/>
            <a:ext cx="5183188" cy="4595325"/>
          </a:xfrm>
        </p:spPr>
        <p:txBody>
          <a:bodyPr/>
          <a:lstStyle/>
          <a:p>
            <a:pPr marL="0" indent="0">
              <a:buNone/>
            </a:pPr>
            <a:r>
              <a:rPr lang="en-US" dirty="0"/>
              <a:t>Others</a:t>
            </a:r>
          </a:p>
          <a:p>
            <a:r>
              <a:rPr lang="en-US" dirty="0"/>
              <a:t>Voice</a:t>
            </a:r>
          </a:p>
          <a:p>
            <a:r>
              <a:rPr lang="en-US" dirty="0"/>
              <a:t>mannerism</a:t>
            </a:r>
          </a:p>
          <a:p>
            <a:pPr marL="0" indent="0">
              <a:buNone/>
            </a:pPr>
            <a:endParaRPr lang="en-US" dirty="0"/>
          </a:p>
        </p:txBody>
      </p:sp>
    </p:spTree>
    <p:extLst>
      <p:ext uri="{BB962C8B-B14F-4D97-AF65-F5344CB8AC3E}">
        <p14:creationId xmlns:p14="http://schemas.microsoft.com/office/powerpoint/2010/main" val="85509058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smtClean="0"/>
              <a:t>Korean cosmetic surgery</a:t>
            </a:r>
            <a:endParaRPr lang="en-US" dirty="0"/>
          </a:p>
        </p:txBody>
      </p:sp>
    </p:spTree>
    <p:extLst>
      <p:ext uri="{BB962C8B-B14F-4D97-AF65-F5344CB8AC3E}">
        <p14:creationId xmlns:p14="http://schemas.microsoft.com/office/powerpoint/2010/main" val="17144849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2441" y="406644"/>
            <a:ext cx="9563466" cy="5908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53842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9703" y="438150"/>
            <a:ext cx="9844820" cy="5841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5123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3929" y="459398"/>
            <a:ext cx="8494102" cy="5990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61872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Content Placeholder 3"/>
          <p:cNvSpPr>
            <a:spLocks noGrp="1"/>
          </p:cNvSpPr>
          <p:nvPr>
            <p:ph sz="half" idx="2"/>
          </p:nvPr>
        </p:nvSpPr>
        <p:spPr/>
        <p:txBody>
          <a:bodyPr/>
          <a:lstStyle/>
          <a:p>
            <a:endParaRPr lang="en-US" dirty="0"/>
          </a:p>
        </p:txBody>
      </p:sp>
      <p:sp>
        <p:nvSpPr>
          <p:cNvPr id="5" name="Text Placeholder 4"/>
          <p:cNvSpPr>
            <a:spLocks noGrp="1"/>
          </p:cNvSpPr>
          <p:nvPr>
            <p:ph type="body" sz="quarter" idx="3"/>
          </p:nvPr>
        </p:nvSpPr>
        <p:spPr/>
        <p:txBody>
          <a:bodyPr/>
          <a:lstStyle/>
          <a:p>
            <a:endParaRPr lang="en-US"/>
          </a:p>
        </p:txBody>
      </p:sp>
      <p:sp>
        <p:nvSpPr>
          <p:cNvPr id="6" name="Content Placeholder 5"/>
          <p:cNvSpPr>
            <a:spLocks noGrp="1"/>
          </p:cNvSpPr>
          <p:nvPr>
            <p:ph sz="quarter" idx="4"/>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0719" y="559776"/>
            <a:ext cx="8965589" cy="5883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55149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5211" y="366346"/>
            <a:ext cx="9474222" cy="5952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630047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Korean beauty Queen 2013</a:t>
            </a:r>
            <a:endParaRPr lang="en-US"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5788" y="1571623"/>
            <a:ext cx="8538797" cy="4806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962845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Documents and Settings\bcheahsm\Desktop\tmp-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289" y="426927"/>
            <a:ext cx="1905000" cy="2857501"/>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C:\Documents and Settings\bcheahsm\Desktop\tmp-2.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6350" y="426927"/>
            <a:ext cx="1905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C:\Documents and Settings\bcheahsm\Desktop\tmp-3.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5413" y="426928"/>
            <a:ext cx="1905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1269" name="Picture 5" descr="C:\Documents and Settings\bcheahsm\Desktop\tmp-4.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4289" y="3608388"/>
            <a:ext cx="1905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C:\Documents and Settings\bcheahsm\Desktop\tmp-5.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6350" y="3608388"/>
            <a:ext cx="1905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1271" name="Picture 7" descr="C:\Documents and Settings\bcheahsm\Desktop\tmp-0.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53832" y="1992069"/>
            <a:ext cx="1905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C:\Documents and Settings\bcheahsm\Desktop\tmp-6.gi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02278" y="3608388"/>
            <a:ext cx="19050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181747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6088" y="172465"/>
            <a:ext cx="4176348" cy="6264523"/>
          </a:xfrm>
          <a:prstGeom prst="rect">
            <a:avLst/>
          </a:prstGeom>
        </p:spPr>
      </p:pic>
    </p:spTree>
    <p:extLst>
      <p:ext uri="{BB962C8B-B14F-4D97-AF65-F5344CB8AC3E}">
        <p14:creationId xmlns:p14="http://schemas.microsoft.com/office/powerpoint/2010/main" val="83321451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415131" y="2650434"/>
            <a:ext cx="2968486" cy="1107996"/>
          </a:xfrm>
          <a:prstGeom prst="rect">
            <a:avLst/>
          </a:prstGeom>
          <a:noFill/>
        </p:spPr>
        <p:txBody>
          <a:bodyPr wrap="square" rtlCol="0">
            <a:spAutoFit/>
          </a:bodyPr>
          <a:lstStyle/>
          <a:p>
            <a:r>
              <a:rPr lang="en-US" sz="6600" dirty="0" smtClean="0"/>
              <a:t>The End</a:t>
            </a:r>
            <a:endParaRPr lang="en-SG" sz="66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935" y="0"/>
            <a:ext cx="6194844" cy="6858000"/>
          </a:xfrm>
          <a:prstGeom prst="rect">
            <a:avLst/>
          </a:prstGeom>
        </p:spPr>
      </p:pic>
    </p:spTree>
    <p:extLst>
      <p:ext uri="{BB962C8B-B14F-4D97-AF65-F5344CB8AC3E}">
        <p14:creationId xmlns:p14="http://schemas.microsoft.com/office/powerpoint/2010/main" val="12831241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smtClean="0"/>
              <a:t>Songs of Solomon</a:t>
            </a:r>
            <a:endParaRPr lang="en-US" dirty="0"/>
          </a:p>
        </p:txBody>
      </p:sp>
    </p:spTree>
    <p:extLst>
      <p:ext uri="{BB962C8B-B14F-4D97-AF65-F5344CB8AC3E}">
        <p14:creationId xmlns:p14="http://schemas.microsoft.com/office/powerpoint/2010/main" val="25630490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95794" y="247514"/>
            <a:ext cx="1780310" cy="5226339"/>
          </a:xfrm>
        </p:spPr>
        <p:txBody>
          <a:bodyPr>
            <a:noAutofit/>
          </a:bodyPr>
          <a:lstStyle/>
          <a:p>
            <a:pPr marL="0" indent="0">
              <a:buNone/>
            </a:pPr>
            <a:r>
              <a:rPr lang="en-US" sz="2000" b="1" dirty="0" smtClean="0"/>
              <a:t>Chapter 1</a:t>
            </a:r>
          </a:p>
          <a:p>
            <a:pPr marL="0" indent="0">
              <a:buNone/>
            </a:pPr>
            <a:r>
              <a:rPr lang="en-US" sz="2000" dirty="0" smtClean="0"/>
              <a:t>She</a:t>
            </a:r>
          </a:p>
          <a:p>
            <a:r>
              <a:rPr lang="en-US" sz="2000" dirty="0" smtClean="0"/>
              <a:t>Kiss</a:t>
            </a:r>
          </a:p>
          <a:p>
            <a:r>
              <a:rPr lang="en-US" sz="2000" dirty="0" smtClean="0"/>
              <a:t>Love</a:t>
            </a:r>
          </a:p>
          <a:p>
            <a:r>
              <a:rPr lang="en-US" sz="2000" dirty="0" smtClean="0"/>
              <a:t>Perfume</a:t>
            </a:r>
          </a:p>
          <a:p>
            <a:pPr marL="0" indent="0">
              <a:buNone/>
            </a:pPr>
            <a:r>
              <a:rPr lang="en-US" sz="2000" dirty="0" smtClean="0"/>
              <a:t>He</a:t>
            </a:r>
          </a:p>
          <a:p>
            <a:r>
              <a:rPr lang="en-US" sz="2000" dirty="0" smtClean="0"/>
              <a:t>Cheeks</a:t>
            </a:r>
          </a:p>
          <a:p>
            <a:r>
              <a:rPr lang="en-US" sz="2000" dirty="0" smtClean="0"/>
              <a:t>Neck</a:t>
            </a:r>
          </a:p>
          <a:p>
            <a:r>
              <a:rPr lang="en-US" sz="2000" dirty="0" smtClean="0"/>
              <a:t>Breasts</a:t>
            </a:r>
          </a:p>
          <a:p>
            <a:r>
              <a:rPr lang="en-US" sz="2000" dirty="0" smtClean="0"/>
              <a:t>Eyes </a:t>
            </a:r>
          </a:p>
          <a:p>
            <a:r>
              <a:rPr lang="en-US" sz="2000" dirty="0" smtClean="0"/>
              <a:t>Jewelry</a:t>
            </a:r>
          </a:p>
          <a:p>
            <a:pPr marL="0" indent="0">
              <a:buNone/>
            </a:pPr>
            <a:endParaRPr lang="en-US" sz="2000" dirty="0"/>
          </a:p>
        </p:txBody>
      </p:sp>
      <p:sp>
        <p:nvSpPr>
          <p:cNvPr id="4" name="Content Placeholder 3"/>
          <p:cNvSpPr>
            <a:spLocks noGrp="1"/>
          </p:cNvSpPr>
          <p:nvPr>
            <p:ph sz="half" idx="2"/>
          </p:nvPr>
        </p:nvSpPr>
        <p:spPr>
          <a:xfrm>
            <a:off x="2617977" y="254799"/>
            <a:ext cx="2244968" cy="6062874"/>
          </a:xfrm>
        </p:spPr>
        <p:txBody>
          <a:bodyPr>
            <a:normAutofit fontScale="47500" lnSpcReduction="20000"/>
          </a:bodyPr>
          <a:lstStyle/>
          <a:p>
            <a:pPr marL="0" indent="0">
              <a:buNone/>
            </a:pPr>
            <a:r>
              <a:rPr lang="en-US" sz="4200" b="1" dirty="0" smtClean="0"/>
              <a:t>Chapter 2</a:t>
            </a:r>
          </a:p>
          <a:p>
            <a:pPr marL="0" indent="0">
              <a:buNone/>
            </a:pPr>
            <a:r>
              <a:rPr lang="en-US" sz="4200" dirty="0" smtClean="0"/>
              <a:t>She</a:t>
            </a:r>
          </a:p>
          <a:p>
            <a:r>
              <a:rPr lang="en-US" sz="4200" dirty="0" smtClean="0"/>
              <a:t>Shade</a:t>
            </a:r>
          </a:p>
          <a:p>
            <a:r>
              <a:rPr lang="en-US" sz="4200" dirty="0" smtClean="0"/>
              <a:t>Banner</a:t>
            </a:r>
          </a:p>
          <a:p>
            <a:r>
              <a:rPr lang="en-US" sz="4200" dirty="0" smtClean="0"/>
              <a:t>Embrace</a:t>
            </a:r>
          </a:p>
          <a:p>
            <a:r>
              <a:rPr lang="en-US" sz="4200" dirty="0" smtClean="0"/>
              <a:t>Encouraging words</a:t>
            </a:r>
          </a:p>
          <a:p>
            <a:r>
              <a:rPr lang="en-US" sz="4200" dirty="0" smtClean="0"/>
              <a:t>Possessive feelings</a:t>
            </a:r>
          </a:p>
          <a:p>
            <a:pPr marL="0" indent="0">
              <a:buNone/>
            </a:pPr>
            <a:r>
              <a:rPr lang="en-US" sz="4200" dirty="0" smtClean="0"/>
              <a:t>He</a:t>
            </a:r>
          </a:p>
          <a:p>
            <a:r>
              <a:rPr lang="en-US" sz="4200" dirty="0" smtClean="0"/>
              <a:t>Face</a:t>
            </a:r>
          </a:p>
          <a:p>
            <a:r>
              <a:rPr lang="en-US" sz="4200" dirty="0" smtClean="0"/>
              <a:t>Voice</a:t>
            </a:r>
          </a:p>
          <a:p>
            <a:r>
              <a:rPr lang="en-US" sz="4200" dirty="0" smtClean="0"/>
              <a:t>Perfume</a:t>
            </a:r>
          </a:p>
          <a:p>
            <a:endParaRPr lang="en-US" sz="4200" dirty="0"/>
          </a:p>
          <a:p>
            <a:pPr marL="0" indent="0">
              <a:buNone/>
            </a:pPr>
            <a:r>
              <a:rPr lang="en-US" sz="4200" b="1" dirty="0" smtClean="0"/>
              <a:t>Chapter 3</a:t>
            </a:r>
          </a:p>
          <a:p>
            <a:pPr marL="0" indent="0">
              <a:buNone/>
            </a:pPr>
            <a:r>
              <a:rPr lang="en-US" sz="4200" dirty="0" smtClean="0"/>
              <a:t>She</a:t>
            </a:r>
          </a:p>
          <a:p>
            <a:r>
              <a:rPr lang="en-US" sz="4200" dirty="0" smtClean="0"/>
              <a:t>Carriage</a:t>
            </a:r>
          </a:p>
          <a:p>
            <a:pPr marL="0" indent="0">
              <a:buNone/>
            </a:pPr>
            <a:r>
              <a:rPr lang="en-US" sz="4200" dirty="0" smtClean="0"/>
              <a:t>(car)</a:t>
            </a:r>
          </a:p>
          <a:p>
            <a:endParaRPr lang="en-US" dirty="0"/>
          </a:p>
        </p:txBody>
      </p:sp>
      <p:sp>
        <p:nvSpPr>
          <p:cNvPr id="5" name="Content Placeholder 3"/>
          <p:cNvSpPr txBox="1">
            <a:spLocks/>
          </p:cNvSpPr>
          <p:nvPr/>
        </p:nvSpPr>
        <p:spPr>
          <a:xfrm>
            <a:off x="4942342" y="284595"/>
            <a:ext cx="1959655" cy="435133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b="1" dirty="0" smtClean="0"/>
              <a:t>Chapter 4</a:t>
            </a:r>
          </a:p>
          <a:p>
            <a:pPr marL="0" indent="0">
              <a:buFont typeface="Arial" panose="020B0604020202020204" pitchFamily="34" charset="0"/>
              <a:buNone/>
            </a:pPr>
            <a:r>
              <a:rPr lang="en-US" sz="2200" dirty="0" smtClean="0"/>
              <a:t>He</a:t>
            </a:r>
          </a:p>
          <a:p>
            <a:r>
              <a:rPr lang="en-US" sz="2200" dirty="0" smtClean="0"/>
              <a:t>Eyes</a:t>
            </a:r>
          </a:p>
          <a:p>
            <a:r>
              <a:rPr lang="en-US" sz="2200" dirty="0" smtClean="0"/>
              <a:t>Hair</a:t>
            </a:r>
          </a:p>
          <a:p>
            <a:r>
              <a:rPr lang="en-US" sz="2200" dirty="0" smtClean="0"/>
              <a:t>Teeth</a:t>
            </a:r>
          </a:p>
          <a:p>
            <a:r>
              <a:rPr lang="en-US" sz="2200" dirty="0" smtClean="0"/>
              <a:t>Forehead</a:t>
            </a:r>
          </a:p>
          <a:p>
            <a:r>
              <a:rPr lang="en-US" sz="2200" dirty="0" smtClean="0"/>
              <a:t>Neck</a:t>
            </a:r>
          </a:p>
          <a:p>
            <a:r>
              <a:rPr lang="en-US" sz="2200" dirty="0" smtClean="0"/>
              <a:t>Breasts</a:t>
            </a:r>
          </a:p>
          <a:p>
            <a:r>
              <a:rPr lang="en-US" sz="2200" dirty="0" smtClean="0"/>
              <a:t>No flaw</a:t>
            </a:r>
          </a:p>
          <a:p>
            <a:r>
              <a:rPr lang="en-US" sz="2200" dirty="0" smtClean="0"/>
              <a:t>Lips</a:t>
            </a:r>
          </a:p>
          <a:p>
            <a:r>
              <a:rPr lang="en-US" sz="2200" dirty="0" smtClean="0"/>
              <a:t>Fragrance</a:t>
            </a:r>
          </a:p>
          <a:p>
            <a:endParaRPr lang="en-US" dirty="0" smtClean="0"/>
          </a:p>
          <a:p>
            <a:endParaRPr lang="en-US" dirty="0"/>
          </a:p>
          <a:p>
            <a:endParaRPr lang="en-US" dirty="0" smtClean="0"/>
          </a:p>
          <a:p>
            <a:endParaRPr lang="en-US" dirty="0" smtClean="0"/>
          </a:p>
          <a:p>
            <a:pPr marL="0" indent="0">
              <a:buNone/>
            </a:pPr>
            <a:endParaRPr lang="en-US" dirty="0" smtClean="0"/>
          </a:p>
          <a:p>
            <a:endParaRPr lang="en-US" dirty="0"/>
          </a:p>
        </p:txBody>
      </p:sp>
      <p:sp>
        <p:nvSpPr>
          <p:cNvPr id="6" name="Content Placeholder 3"/>
          <p:cNvSpPr txBox="1">
            <a:spLocks/>
          </p:cNvSpPr>
          <p:nvPr/>
        </p:nvSpPr>
        <p:spPr>
          <a:xfrm>
            <a:off x="9588838" y="247514"/>
            <a:ext cx="1950027" cy="57026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smtClean="0"/>
              <a:t>Chapter 7</a:t>
            </a:r>
          </a:p>
          <a:p>
            <a:pPr marL="0" indent="0">
              <a:buFont typeface="Arial" panose="020B0604020202020204" pitchFamily="34" charset="0"/>
              <a:buNone/>
            </a:pPr>
            <a:r>
              <a:rPr lang="en-US" sz="2000" dirty="0" smtClean="0"/>
              <a:t>He</a:t>
            </a:r>
          </a:p>
          <a:p>
            <a:r>
              <a:rPr lang="en-US" sz="2000" dirty="0" smtClean="0"/>
              <a:t>Feet</a:t>
            </a:r>
          </a:p>
          <a:p>
            <a:r>
              <a:rPr lang="en-US" sz="2000" dirty="0" smtClean="0"/>
              <a:t>legs</a:t>
            </a:r>
          </a:p>
          <a:p>
            <a:r>
              <a:rPr lang="en-US" sz="2000" dirty="0" smtClean="0"/>
              <a:t>waist</a:t>
            </a:r>
          </a:p>
          <a:p>
            <a:r>
              <a:rPr lang="en-US" sz="2000" dirty="0" smtClean="0"/>
              <a:t>umbilicus</a:t>
            </a:r>
          </a:p>
          <a:p>
            <a:r>
              <a:rPr lang="en-US" sz="2000" dirty="0" smtClean="0"/>
              <a:t>breasts</a:t>
            </a:r>
          </a:p>
          <a:p>
            <a:r>
              <a:rPr lang="en-US" sz="2000" dirty="0" smtClean="0"/>
              <a:t>neck</a:t>
            </a:r>
          </a:p>
          <a:p>
            <a:r>
              <a:rPr lang="en-US" sz="2000" dirty="0" smtClean="0"/>
              <a:t>eyes</a:t>
            </a:r>
          </a:p>
          <a:p>
            <a:r>
              <a:rPr lang="en-US" sz="2000" dirty="0" smtClean="0"/>
              <a:t>nose</a:t>
            </a:r>
          </a:p>
          <a:p>
            <a:r>
              <a:rPr lang="en-US" sz="2000" dirty="0" smtClean="0"/>
              <a:t>Head</a:t>
            </a:r>
          </a:p>
          <a:p>
            <a:r>
              <a:rPr lang="en-US" sz="2000" dirty="0" smtClean="0"/>
              <a:t>Hair</a:t>
            </a:r>
          </a:p>
          <a:p>
            <a:r>
              <a:rPr lang="en-US" sz="2000" dirty="0" smtClean="0"/>
              <a:t>Stature</a:t>
            </a:r>
          </a:p>
          <a:p>
            <a:r>
              <a:rPr lang="en-US" sz="2000" dirty="0" smtClean="0"/>
              <a:t>Fragrance</a:t>
            </a:r>
          </a:p>
          <a:p>
            <a:endParaRPr lang="en-US" dirty="0" smtClean="0"/>
          </a:p>
          <a:p>
            <a:endParaRPr lang="en-US" dirty="0"/>
          </a:p>
          <a:p>
            <a:endParaRPr lang="en-US" dirty="0" smtClean="0"/>
          </a:p>
          <a:p>
            <a:endParaRPr lang="en-US" dirty="0" smtClean="0"/>
          </a:p>
          <a:p>
            <a:pPr marL="0" indent="0">
              <a:buNone/>
            </a:pPr>
            <a:endParaRPr lang="en-US" dirty="0" smtClean="0"/>
          </a:p>
          <a:p>
            <a:endParaRPr lang="en-US" dirty="0"/>
          </a:p>
        </p:txBody>
      </p:sp>
      <p:sp>
        <p:nvSpPr>
          <p:cNvPr id="8" name="Content Placeholder 3"/>
          <p:cNvSpPr txBox="1">
            <a:spLocks/>
          </p:cNvSpPr>
          <p:nvPr/>
        </p:nvSpPr>
        <p:spPr>
          <a:xfrm>
            <a:off x="7182144" y="261098"/>
            <a:ext cx="198836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smtClean="0"/>
              <a:t>Chapter </a:t>
            </a:r>
            <a:r>
              <a:rPr lang="en-US" sz="2000" b="1" dirty="0"/>
              <a:t>5</a:t>
            </a:r>
            <a:endParaRPr lang="en-US" sz="2000" b="1" dirty="0" smtClean="0"/>
          </a:p>
          <a:p>
            <a:pPr marL="0" indent="0">
              <a:buFont typeface="Arial" panose="020B0604020202020204" pitchFamily="34" charset="0"/>
              <a:buNone/>
            </a:pPr>
            <a:r>
              <a:rPr lang="en-US" sz="2000" dirty="0" smtClean="0"/>
              <a:t>She</a:t>
            </a:r>
          </a:p>
          <a:p>
            <a:r>
              <a:rPr lang="en-US" sz="2000" dirty="0" smtClean="0"/>
              <a:t>Wavy black hair</a:t>
            </a:r>
          </a:p>
          <a:p>
            <a:r>
              <a:rPr lang="en-US" sz="2000" dirty="0" smtClean="0"/>
              <a:t>Eye</a:t>
            </a:r>
          </a:p>
          <a:p>
            <a:r>
              <a:rPr lang="en-US" sz="2000" dirty="0" smtClean="0"/>
              <a:t>Cheeks</a:t>
            </a:r>
          </a:p>
          <a:p>
            <a:r>
              <a:rPr lang="en-US" sz="2000" dirty="0" smtClean="0"/>
              <a:t>Lips</a:t>
            </a:r>
          </a:p>
          <a:p>
            <a:r>
              <a:rPr lang="en-US" sz="2000" dirty="0" smtClean="0"/>
              <a:t>Arms</a:t>
            </a:r>
          </a:p>
          <a:p>
            <a:r>
              <a:rPr lang="en-US" sz="2000" dirty="0" smtClean="0"/>
              <a:t>Body</a:t>
            </a:r>
          </a:p>
          <a:p>
            <a:r>
              <a:rPr lang="en-US" sz="2000" dirty="0" smtClean="0"/>
              <a:t>Legs</a:t>
            </a:r>
          </a:p>
          <a:p>
            <a:pPr marL="0" indent="0">
              <a:buNone/>
            </a:pPr>
            <a:endParaRPr lang="en-US" dirty="0"/>
          </a:p>
          <a:p>
            <a:pPr marL="0" indent="0">
              <a:buNone/>
            </a:pPr>
            <a:endParaRPr lang="en-US" dirty="0" smtClean="0"/>
          </a:p>
          <a:p>
            <a:endParaRPr lang="en-US" dirty="0"/>
          </a:p>
          <a:p>
            <a:endParaRPr lang="en-US" dirty="0" smtClean="0"/>
          </a:p>
          <a:p>
            <a:endParaRPr lang="en-US" dirty="0" smtClean="0"/>
          </a:p>
          <a:p>
            <a:pPr marL="0" indent="0">
              <a:buNone/>
            </a:pPr>
            <a:endParaRPr lang="en-US" dirty="0" smtClean="0"/>
          </a:p>
          <a:p>
            <a:endParaRPr lang="en-US" dirty="0"/>
          </a:p>
        </p:txBody>
      </p:sp>
    </p:spTree>
    <p:extLst>
      <p:ext uri="{BB962C8B-B14F-4D97-AF65-F5344CB8AC3E}">
        <p14:creationId xmlns:p14="http://schemas.microsoft.com/office/powerpoint/2010/main" val="32233085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 we age</a:t>
            </a:r>
            <a:endParaRPr lang="en-SG" dirty="0"/>
          </a:p>
        </p:txBody>
      </p:sp>
      <p:sp>
        <p:nvSpPr>
          <p:cNvPr id="3" name="Content Placeholder 2"/>
          <p:cNvSpPr>
            <a:spLocks noGrp="1"/>
          </p:cNvSpPr>
          <p:nvPr>
            <p:ph idx="1"/>
          </p:nvPr>
        </p:nvSpPr>
        <p:spPr/>
        <p:txBody>
          <a:bodyPr/>
          <a:lstStyle/>
          <a:p>
            <a:r>
              <a:rPr lang="en-US" dirty="0" smtClean="0"/>
              <a:t>Discoloration of skin</a:t>
            </a:r>
          </a:p>
          <a:p>
            <a:r>
              <a:rPr lang="en-US" dirty="0" smtClean="0"/>
              <a:t>Drying of skin</a:t>
            </a:r>
          </a:p>
          <a:p>
            <a:r>
              <a:rPr lang="en-US" dirty="0" smtClean="0"/>
              <a:t>Loss of fat </a:t>
            </a:r>
          </a:p>
          <a:p>
            <a:r>
              <a:rPr lang="en-US" dirty="0" smtClean="0"/>
              <a:t>Redistribution of fat</a:t>
            </a:r>
          </a:p>
          <a:p>
            <a:r>
              <a:rPr lang="en-US" dirty="0" smtClean="0"/>
              <a:t>Loss of muscle </a:t>
            </a:r>
            <a:endParaRPr lang="en-SG" dirty="0"/>
          </a:p>
        </p:txBody>
      </p:sp>
    </p:spTree>
    <p:extLst>
      <p:ext uri="{BB962C8B-B14F-4D97-AF65-F5344CB8AC3E}">
        <p14:creationId xmlns:p14="http://schemas.microsoft.com/office/powerpoint/2010/main" val="17922375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Kelly Le Brock</a:t>
            </a:r>
            <a:endParaRPr lang="en-SG" dirty="0"/>
          </a:p>
        </p:txBody>
      </p:sp>
      <p:pic>
        <p:nvPicPr>
          <p:cNvPr id="1028" name="Picture 4" descr="https://s-media-cache-ak0.pinimg.com/736x/b2/27/bc/b227bc2c458aa71a8e56343286834502.jp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2962798" y="1618884"/>
            <a:ext cx="5548155" cy="4968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87833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Steven </a:t>
            </a:r>
            <a:r>
              <a:rPr lang="en-US" dirty="0" err="1" smtClean="0"/>
              <a:t>Seagall</a:t>
            </a:r>
            <a:endParaRPr lang="en-SG" dirty="0"/>
          </a:p>
        </p:txBody>
      </p:sp>
      <p:pic>
        <p:nvPicPr>
          <p:cNvPr id="2050" name="Picture 2" descr="https://beautyandaikido.files.wordpress.com/2011/04/steven-seagal-aikido-young.jp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724485" y="1503118"/>
            <a:ext cx="2753730" cy="52452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vignette3.wikia.nocookie.net/expendables/images/2/24/0706-steven-seagal-04.jpg/revision/latest?cb=2012120218510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90318" y="1608625"/>
            <a:ext cx="3335460" cy="5003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337855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1304</TotalTime>
  <Words>849</Words>
  <Application>Microsoft Office PowerPoint</Application>
  <PresentationFormat>Widescreen</PresentationFormat>
  <Paragraphs>254</Paragraphs>
  <Slides>49</Slides>
  <Notes>35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49</vt:i4>
      </vt:variant>
    </vt:vector>
  </HeadingPairs>
  <TitlesOfParts>
    <vt:vector size="53" baseType="lpstr">
      <vt:lpstr>Arial</vt:lpstr>
      <vt:lpstr>Calibri</vt:lpstr>
      <vt:lpstr>Calibri Light</vt:lpstr>
      <vt:lpstr>Office Theme</vt:lpstr>
      <vt:lpstr>Body Image</vt:lpstr>
      <vt:lpstr>Genesis 1:27</vt:lpstr>
      <vt:lpstr>Isaiah 53:2-3 </vt:lpstr>
      <vt:lpstr>What makes someone good looking</vt:lpstr>
      <vt:lpstr>Songs of Solomon</vt:lpstr>
      <vt:lpstr>PowerPoint Presentation</vt:lpstr>
      <vt:lpstr>As we age</vt:lpstr>
      <vt:lpstr>Kelly Le Brock</vt:lpstr>
      <vt:lpstr>Steven Seagall</vt:lpstr>
      <vt:lpstr>Kristie Alley</vt:lpstr>
      <vt:lpstr>Nick Nolte</vt:lpstr>
      <vt:lpstr>Brigitte Bardot</vt:lpstr>
      <vt:lpstr>Madam Ho Lye Toh, 92, won the Miss Singapore title three times - in 1941, 1947 and 1948. </vt:lpstr>
      <vt:lpstr>Ideal Male image</vt:lpstr>
      <vt:lpstr>Greek god or hero </vt:lpstr>
      <vt:lpstr>Training for men</vt:lpstr>
      <vt:lpstr>Weight lifter vs body builder</vt:lpstr>
      <vt:lpstr>Ideal Female image</vt:lpstr>
      <vt:lpstr>PowerPoint Presentation</vt:lpstr>
      <vt:lpstr>PowerPoint Presentation</vt:lpstr>
      <vt:lpstr>PowerPoint Presentation</vt:lpstr>
      <vt:lpstr>Weight matters</vt:lpstr>
      <vt:lpstr>Basic Science of Losing weight</vt:lpstr>
      <vt:lpstr>Data from http://nutritiondata.self.com/tools/calories-burned</vt:lpstr>
      <vt:lpstr>Low calorie losing diet is key </vt:lpstr>
      <vt:lpstr>Difficulties of Losing weight</vt:lpstr>
      <vt:lpstr>Make up</vt:lpstr>
      <vt:lpstr>Taylor Swift</vt:lpstr>
      <vt:lpstr>Olivia Wilde</vt:lpstr>
      <vt:lpstr>Zooey Deschanel</vt:lpstr>
      <vt:lpstr>Acne treatment</vt:lpstr>
      <vt:lpstr>Intense Pulse Light IPL -  Hair removal</vt:lpstr>
      <vt:lpstr>IPL removal of pigments</vt:lpstr>
      <vt:lpstr>Laser removal of tattoos</vt:lpstr>
      <vt:lpstr>Laser toning</vt:lpstr>
      <vt:lpstr>Botox</vt:lpstr>
      <vt:lpstr>Liposuction</vt:lpstr>
      <vt:lpstr>PowerPoint Presentation</vt:lpstr>
      <vt:lpstr>PowerPoint Presentation</vt:lpstr>
      <vt:lpstr>Korean cosmetic surgery</vt:lpstr>
      <vt:lpstr>PowerPoint Presentation</vt:lpstr>
      <vt:lpstr>PowerPoint Presentation</vt:lpstr>
      <vt:lpstr>PowerPoint Presentation</vt:lpstr>
      <vt:lpstr>PowerPoint Presentation</vt:lpstr>
      <vt:lpstr>PowerPoint Presentation</vt:lpstr>
      <vt:lpstr>Korean beauty Queen 2013</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96</cp:revision>
  <dcterms:created xsi:type="dcterms:W3CDTF">2015-07-25T07:31:44Z</dcterms:created>
  <dcterms:modified xsi:type="dcterms:W3CDTF">2015-09-24T15:05:49Z</dcterms:modified>
</cp:coreProperties>
</file>